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19977;&#31185;&#23398;\22.&#12298;&#38450;&#28346;&#27700;&#12299;\&#33853;&#27700;&#33258;&#25937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19977;&#31185;&#23398;\22.&#12298;&#38450;&#28346;&#27700;&#12299;\&#36935;&#21040;&#20182;&#20154;&#33853;&#27700;&#24590;&#20040;&#21150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19977;&#31185;&#23398;\22.&#12298;&#38450;&#28346;&#27700;&#12299;\&#28346;&#27700;&#21407;&#2224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96944" cy="1470025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latin typeface="叶根友毛笔行书2.0版" pitchFamily="2" charset="-122"/>
                <a:ea typeface="叶根友毛笔行书2.0版" pitchFamily="2" charset="-122"/>
              </a:rPr>
              <a:t>小学生安全教育</a:t>
            </a:r>
            <a:endParaRPr lang="zh-CN" altLang="en-US" sz="6600" b="1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6048672" cy="230425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5700" b="1" dirty="0" smtClean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珍爱生命,预防溺水</a:t>
            </a:r>
            <a:endParaRPr lang="en-US" altLang="zh-CN" sz="5700" b="1" dirty="0" smtClean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400" b="1" dirty="0" smtClean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8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袁 莉</a:t>
            </a:r>
            <a:endParaRPr lang="en-US" altLang="zh-CN" sz="3800" b="1" dirty="0" smtClean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en-US" altLang="zh-CN" sz="38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2021</a:t>
            </a:r>
            <a:r>
              <a:rPr lang="zh-CN" altLang="en-US" sz="38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年</a:t>
            </a:r>
            <a:r>
              <a:rPr lang="en-US" altLang="zh-CN" sz="38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10</a:t>
            </a:r>
            <a:r>
              <a:rPr lang="zh-CN" altLang="en-US" sz="38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月</a:t>
            </a:r>
            <a:endParaRPr lang="zh-CN" altLang="en-US" sz="38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5" name="Picture 6" descr="东岔河小学标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3812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225136" cy="7965504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7" t="25305" r="10473" b="55667"/>
          <a:stretch/>
        </p:blipFill>
        <p:spPr>
          <a:xfrm>
            <a:off x="971600" y="1268760"/>
            <a:ext cx="3293485" cy="261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2" r="15155" b="15555"/>
          <a:stretch>
            <a:fillRect/>
          </a:stretch>
        </p:blipFill>
        <p:spPr>
          <a:xfrm>
            <a:off x="5292080" y="1268760"/>
            <a:ext cx="316835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971600" y="4581128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水体表面与深处温差较大，容易让人抽筋。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4581128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野外人烟稀少，发生意外很难第一时间获救。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：探究预防溺水的措施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1A9E6B2-1D1B-4D2C-96C8-534B3F9AC24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探究要求：</a:t>
            </a:r>
            <a:endParaRPr lang="en-US" altLang="zh-CN" sz="3200" dirty="0">
              <a:solidFill>
                <a:srgbClr val="1D4E7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4</a:t>
            </a:r>
            <a:r>
              <a:rPr lang="zh-CN" altLang="en-US" sz="32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人小组合作，讨论防溺水的措施。可</a:t>
            </a:r>
            <a:r>
              <a:rPr lang="zh-CN" altLang="en-US" sz="3200" dirty="0" smtClean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从预防</a:t>
            </a:r>
            <a:r>
              <a:rPr lang="zh-CN" altLang="en-US" sz="32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、救助、施救等方面思考。</a:t>
            </a:r>
            <a:endParaRPr lang="en-US" altLang="zh-CN" sz="3200" dirty="0">
              <a:solidFill>
                <a:srgbClr val="1D4E7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24936" cy="4291675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323310C8-603D-4D94-B1A9-A08AF631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小学合作探究记录表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347864" y="692696"/>
            <a:ext cx="24482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CN" altLang="en-US" b="1" dirty="0" smtClean="0">
                <a:solidFill>
                  <a:srgbClr val="FFFF00"/>
                </a:solidFill>
              </a:rPr>
              <a:t>交流分享</a:t>
            </a:r>
            <a:endParaRPr lang="zh-CN" altLang="en-US" dirty="0"/>
          </a:p>
        </p:txBody>
      </p:sp>
      <p:pic>
        <p:nvPicPr>
          <p:cNvPr id="5" name="Picture 6" descr="http://5b0988e595225.cdn.sohucs.com/images/20190805/dbab718bdf4e4c41bc9047c455454be6.jpeg">
            <a:extLst>
              <a:ext uri="{FF2B5EF4-FFF2-40B4-BE49-F238E27FC236}">
                <a16:creationId xmlns:a16="http://schemas.microsoft.com/office/drawing/2014/main" xmlns="" id="{2233622E-32FC-4962-A00C-17CA68726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9119"/>
            <a:ext cx="6984776" cy="432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4704"/>
            <a:ext cx="8075240" cy="49666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0728"/>
            <a:ext cx="8229600" cy="51845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8229600" cy="483442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落水自救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1539"/>
            <a:ext cx="8136904" cy="417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92696"/>
            <a:ext cx="8229600" cy="554461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遇到他人落水怎么办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560840" cy="42125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遇到落水者应该怎么做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3598168" cy="1080121"/>
          </a:xfrm>
        </p:spPr>
        <p:txBody>
          <a:bodyPr>
            <a:normAutofit fontScale="90000"/>
          </a:bodyPr>
          <a:lstStyle/>
          <a:p>
            <a:r>
              <a:rPr lang="zh-CN" altLang="en-US" sz="4900" b="1" dirty="0" smtClean="0">
                <a:ln w="0"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>什么是溺水？</a:t>
            </a:r>
            <a:r>
              <a:rPr lang="zh-CN" altLang="en-US" b="1" dirty="0" smtClean="0">
                <a:ln w="0"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en-US" b="1" dirty="0" smtClean="0">
                <a:ln w="0"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7416824" cy="288032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溺水是指人淹没于水中，水充满呼吸道和肺泡引起缺氧窒息，使人体处于危急的状态，溺水严重时会导致死亡。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拓展活动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pc="350" noProof="1" smtClean="0">
                <a:ln w="3175">
                  <a:noFill/>
                  <a:prstDash val="dash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制作防溺水宣传手抄报。</a:t>
            </a:r>
            <a:endParaRPr lang="en-US" altLang="zh-CN" spc="350" noProof="1" smtClean="0">
              <a:ln w="3175">
                <a:noFill/>
                <a:prstDash val="dash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120680" cy="36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活动</a:t>
            </a:r>
            <a:r>
              <a:rPr lang="en-US" altLang="zh-CN" sz="4800" dirty="0" smtClean="0">
                <a:solidFill>
                  <a:srgbClr val="FF0000"/>
                </a:solidFill>
              </a:rPr>
              <a:t>1</a:t>
            </a:r>
            <a:r>
              <a:rPr lang="zh-CN" altLang="en-US" sz="4800" dirty="0" smtClean="0">
                <a:solidFill>
                  <a:srgbClr val="FF0000"/>
                </a:solidFill>
              </a:rPr>
              <a:t>：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小组讨论：我们身边有哪些   水域，有什么危险？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1944216" cy="20882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2060848"/>
            <a:ext cx="2088232" cy="20882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2276872"/>
            <a:ext cx="2016224" cy="2016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568" y="4221088"/>
            <a:ext cx="7840345" cy="2398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4948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交流分享：身边的危险水域，危险    有哪些。</a:t>
            </a:r>
            <a:b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916832"/>
            <a:ext cx="8538845" cy="4325620"/>
            <a:chOff x="1751" y="3727"/>
            <a:chExt cx="14922" cy="6862"/>
          </a:xfrm>
        </p:grpSpPr>
        <p:pic>
          <p:nvPicPr>
            <p:cNvPr id="14" name="图片 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751" y="3727"/>
              <a:ext cx="14922" cy="68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组合 22"/>
            <p:cNvGrpSpPr/>
            <p:nvPr/>
          </p:nvGrpSpPr>
          <p:grpSpPr>
            <a:xfrm>
              <a:off x="7422" y="6552"/>
              <a:ext cx="8753" cy="2699"/>
              <a:chOff x="0" y="0"/>
              <a:chExt cx="3780950" cy="1714011"/>
            </a:xfrm>
          </p:grpSpPr>
          <p:grpSp>
            <p:nvGrpSpPr>
              <p:cNvPr id="16" name="组合 18"/>
              <p:cNvGrpSpPr/>
              <p:nvPr/>
            </p:nvGrpSpPr>
            <p:grpSpPr>
              <a:xfrm>
                <a:off x="1560355" y="685946"/>
                <a:ext cx="2220595" cy="1028065"/>
                <a:chOff x="1647074" y="566749"/>
                <a:chExt cx="2221317" cy="1029167"/>
              </a:xfrm>
            </p:grpSpPr>
            <p:cxnSp>
              <p:nvCxnSpPr>
                <p:cNvPr id="18" name="连接符: 肘形 8"/>
                <p:cNvCxnSpPr/>
                <p:nvPr/>
              </p:nvCxnSpPr>
              <p:spPr>
                <a:xfrm>
                  <a:off x="1647074" y="566749"/>
                  <a:ext cx="1398897" cy="593722"/>
                </a:xfrm>
                <a:prstGeom prst="bentConnector3">
                  <a:avLst/>
                </a:prstGeom>
                <a:ln w="38100"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4"/>
                <p:cNvSpPr txBox="1"/>
                <p:nvPr/>
              </p:nvSpPr>
              <p:spPr>
                <a:xfrm>
                  <a:off x="2997276" y="746444"/>
                  <a:ext cx="871115" cy="849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algn="ctr">
                    <a:tabLst>
                      <a:tab pos="2882900" algn="l"/>
                    </a:tabLst>
                  </a:pPr>
                  <a:r>
                    <a:rPr lang="en-US" altLang="zh-CN" sz="2000" b="1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+mn-ea"/>
                      <a:ea typeface="+mn-ea"/>
                      <a:cs typeface="Times New Roman" panose="02020603050405020304"/>
                      <a:sym typeface="Times New Roman" panose="02020603050405020304"/>
                    </a:rPr>
                    <a:t>不</a:t>
                  </a:r>
                  <a:r>
                    <a:rPr lang="zh-CN" altLang="en-US" sz="2000" b="1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+mn-ea"/>
                      <a:ea typeface="+mn-ea"/>
                      <a:cs typeface="Times New Roman" panose="02020603050405020304"/>
                      <a:sym typeface="Times New Roman" panose="02020603050405020304"/>
                    </a:rPr>
                    <a:t>明</a:t>
                  </a:r>
                </a:p>
                <a:p>
                  <a:pPr algn="ctr">
                    <a:tabLst>
                      <a:tab pos="2882900" algn="l"/>
                    </a:tabLst>
                  </a:pPr>
                  <a:r>
                    <a:rPr lang="en-US" altLang="zh-CN" sz="2000" b="1" kern="100"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rgbClr val="000000">
                            <a:alpha val="40000"/>
                          </a:srgbClr>
                        </a:outerShdw>
                      </a:effectLst>
                      <a:latin typeface="+mn-ea"/>
                      <a:ea typeface="+mn-ea"/>
                      <a:cs typeface="Times New Roman" panose="02020603050405020304"/>
                      <a:sym typeface="Times New Roman" panose="02020603050405020304"/>
                    </a:rPr>
                    <a:t>冰面</a:t>
                  </a:r>
                </a:p>
              </p:txBody>
            </p:sp>
          </p:grpSp>
          <p:pic>
            <p:nvPicPr>
              <p:cNvPr id="17" name="图片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6877" t="-619" r="554" b="619"/>
              <a:stretch>
                <a:fillRect/>
              </a:stretch>
            </p:blipFill>
            <p:spPr>
              <a:xfrm>
                <a:off x="0" y="0"/>
                <a:ext cx="1607820" cy="1378585"/>
              </a:xfrm>
              <a:prstGeom prst="ellipse">
                <a:avLst/>
              </a:prstGeom>
              <a:noFill/>
              <a:ln w="28575" cap="flat" cmpd="sng" algn="ctr">
                <a:solidFill>
                  <a:srgbClr val="70AD47">
                    <a:lumMod val="75000"/>
                  </a:srgbClr>
                </a:solidFill>
                <a:prstDash val="dash"/>
                <a:round/>
                <a:headEnd type="none" w="med" len="med"/>
                <a:tailEnd type="none" w="med" len="med"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活动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：探究</a:t>
            </a:r>
            <a: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哪些情况容易导致溺水。</a:t>
            </a:r>
            <a:br>
              <a:rPr lang="zh-CN" altLang="en-US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D1A9E6B2-1D1B-4D2C-96C8-534B3F9AC24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合作要求：</a:t>
            </a:r>
            <a:endParaRPr lang="en-US" altLang="zh-CN" sz="2800" dirty="0">
              <a:solidFill>
                <a:srgbClr val="1D4E7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1.4</a:t>
            </a:r>
            <a:r>
              <a:rPr lang="zh-CN" altLang="en-US" sz="24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人小组合作，讨论容易导致溺水的因素，可从自然、身体两方面思考。</a:t>
            </a:r>
            <a:endParaRPr lang="en-US" altLang="zh-CN" sz="2400" dirty="0">
              <a:solidFill>
                <a:srgbClr val="1D4E7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solidFill>
                  <a:srgbClr val="1D4E7F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填写表格，注意写清楚你所列举的因素容易导致溺水的原因。</a:t>
            </a:r>
            <a:endParaRPr lang="en-US" altLang="zh-CN" sz="2400" dirty="0">
              <a:solidFill>
                <a:srgbClr val="1D4E7F"/>
              </a:solidFill>
              <a:latin typeface="楷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352928" cy="4176464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7D6C8D7A-1FE2-4D57-B35B-0F4F70B3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marL="742950" indent="-28575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marL="11430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marL="16002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marL="2057400" indent="-228600"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小学合作探究记录表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4488" cy="62646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溺水的原因</a:t>
            </a:r>
            <a:endParaRPr lang="zh-CN" altLang="en-US" sz="54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溺水原因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7356" y="1972178"/>
            <a:ext cx="7349327" cy="412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572000" y="1484784"/>
            <a:ext cx="4032448" cy="43924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224259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身体原因</a:t>
            </a:r>
          </a:p>
        </p:txBody>
      </p:sp>
      <p:grpSp>
        <p:nvGrpSpPr>
          <p:cNvPr id="5" name="内容占位符 4"/>
          <p:cNvGrpSpPr>
            <a:grpSpLocks noGrp="1"/>
          </p:cNvGrpSpPr>
          <p:nvPr>
            <p:ph idx="1"/>
          </p:nvPr>
        </p:nvGrpSpPr>
        <p:grpSpPr>
          <a:xfrm>
            <a:off x="395536" y="2132856"/>
            <a:ext cx="4042792" cy="3484983"/>
            <a:chOff x="5435566" y="2555788"/>
            <a:chExt cx="5652944" cy="3419579"/>
          </a:xfrm>
        </p:grpSpPr>
        <p:grpSp>
          <p:nvGrpSpPr>
            <p:cNvPr id="6" name="组合 8"/>
            <p:cNvGrpSpPr/>
            <p:nvPr/>
          </p:nvGrpSpPr>
          <p:grpSpPr>
            <a:xfrm>
              <a:off x="5614528" y="2555788"/>
              <a:ext cx="5473982" cy="3372023"/>
              <a:chOff x="5614528" y="2555788"/>
              <a:chExt cx="5473982" cy="337202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4529" y="2555788"/>
                <a:ext cx="5473981" cy="3372023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14528" y="2555788"/>
                <a:ext cx="816751" cy="400523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5566" y="5651500"/>
              <a:ext cx="660434" cy="32386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716016" y="2276872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发生呛水后就手忙脚乱，不镇定；</a:t>
            </a:r>
          </a:p>
          <a:p>
            <a:pPr algn="just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2.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患病期间游泳；</a:t>
            </a:r>
          </a:p>
          <a:p>
            <a:pPr algn="just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3.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逞能潜水，时间过长或过频引起脑缺氧，出现头痛、头晕或休克现象；</a:t>
            </a:r>
          </a:p>
          <a:p>
            <a:pPr algn="just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4.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游泳中出现抽筋现象；</a:t>
            </a:r>
          </a:p>
          <a:p>
            <a:pPr algn="just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5.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游泳时间过长；</a:t>
            </a:r>
          </a:p>
          <a:p>
            <a:pPr algn="just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……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438</Words>
  <Application>Microsoft Office PowerPoint</Application>
  <PresentationFormat>全屏显示(4:3)</PresentationFormat>
  <Paragraphs>34</Paragraphs>
  <Slides>20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小学生安全教育</vt:lpstr>
      <vt:lpstr>什么是溺水？ </vt:lpstr>
      <vt:lpstr>活动1：小组讨论：我们身边有哪些   水域，有什么危险？</vt:lpstr>
      <vt:lpstr>交流分享：身边的危险水域，危险    有哪些。 </vt:lpstr>
      <vt:lpstr>活动2：探究哪些情况容易导致溺水。 </vt:lpstr>
      <vt:lpstr>             小学合作探究记录表</vt:lpstr>
      <vt:lpstr>幻灯片 7</vt:lpstr>
      <vt:lpstr>溺水的原因</vt:lpstr>
      <vt:lpstr>身体原因</vt:lpstr>
      <vt:lpstr>幻灯片 10</vt:lpstr>
      <vt:lpstr>活动3：探究预防溺水的措施</vt:lpstr>
      <vt:lpstr>             小学合作探究记录表</vt:lpstr>
      <vt:lpstr> 交流分享</vt:lpstr>
      <vt:lpstr>幻灯片 14</vt:lpstr>
      <vt:lpstr>幻灯片 15</vt:lpstr>
      <vt:lpstr>幻灯片 16</vt:lpstr>
      <vt:lpstr>幻灯片 17</vt:lpstr>
      <vt:lpstr>幻灯片 18</vt:lpstr>
      <vt:lpstr>遇到落水者应该怎么做？</vt:lpstr>
      <vt:lpstr>拓展活动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26</cp:revision>
  <dcterms:created xsi:type="dcterms:W3CDTF">2021-10-12T00:18:22Z</dcterms:created>
  <dcterms:modified xsi:type="dcterms:W3CDTF">2021-10-12T01:31:35Z</dcterms:modified>
</cp:coreProperties>
</file>