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67" r:id="rId2"/>
    <p:sldId id="313" r:id="rId3"/>
    <p:sldId id="283" r:id="rId4"/>
    <p:sldId id="314" r:id="rId5"/>
    <p:sldId id="405" r:id="rId6"/>
    <p:sldId id="406" r:id="rId7"/>
    <p:sldId id="316" r:id="rId8"/>
    <p:sldId id="382" r:id="rId9"/>
    <p:sldId id="286" r:id="rId10"/>
    <p:sldId id="349" r:id="rId11"/>
    <p:sldId id="407" r:id="rId12"/>
    <p:sldId id="408" r:id="rId13"/>
    <p:sldId id="403" r:id="rId14"/>
    <p:sldId id="278" r:id="rId15"/>
    <p:sldId id="276" r:id="rId16"/>
    <p:sldId id="272" r:id="rId17"/>
    <p:sldId id="282" r:id="rId18"/>
    <p:sldId id="280" r:id="rId19"/>
    <p:sldId id="281" r:id="rId20"/>
    <p:sldId id="265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25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14415-98DE-4B87-A62B-8B9846B4FF7B}" type="datetimeFigureOut">
              <a:rPr lang="zh-CN" altLang="en-US" smtClean="0"/>
              <a:pPr/>
              <a:t>2021/10/12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86D8C-F50D-46EE-887B-97652B9341D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53321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86D8C-F50D-46EE-887B-97652B9341D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03317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557283" y="2503489"/>
            <a:ext cx="6422065" cy="925512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2EB622-F418-464D-8120-0CED5743AC0B}" type="datetimeFigureOut">
              <a:rPr lang="zh-CN" altLang="en-US" smtClean="0"/>
              <a:pPr>
                <a:defRPr/>
              </a:pPr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189D31-9B12-45C0-9A15-D0107312FD8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/>
          </p:nvPr>
        </p:nvSpPr>
        <p:spPr>
          <a:xfrm>
            <a:off x="5557210" y="988902"/>
            <a:ext cx="6422065" cy="117009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baseline="0"/>
            </a:lvl1pPr>
            <a:lvl2pPr marL="0" indent="0" algn="ctr">
              <a:spcBef>
                <a:spcPts val="0"/>
              </a:spcBef>
              <a:buNone/>
              <a:defRPr baseline="0"/>
            </a:lvl2pPr>
            <a:lvl3pPr marL="0" indent="0" algn="ctr">
              <a:spcBef>
                <a:spcPts val="0"/>
              </a:spcBef>
              <a:buNone/>
              <a:defRPr baseline="0"/>
            </a:lvl3pPr>
            <a:lvl4pPr marL="0" indent="0" algn="ctr">
              <a:spcBef>
                <a:spcPts val="0"/>
              </a:spcBef>
              <a:buNone/>
              <a:defRPr baseline="0"/>
            </a:lvl4pPr>
            <a:lvl5pPr marL="0" indent="0" algn="ctr">
              <a:spcBef>
                <a:spcPts val="0"/>
              </a:spcBef>
              <a:buNone/>
              <a:defRPr baseline="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4"/>
          </p:nvPr>
        </p:nvSpPr>
        <p:spPr>
          <a:xfrm>
            <a:off x="5557210" y="4054475"/>
            <a:ext cx="6422065" cy="925513"/>
          </a:xfrm>
        </p:spPr>
        <p:txBody>
          <a:bodyPr/>
          <a:lstStyle>
            <a:lvl1pPr marL="0" indent="0" algn="ctr">
              <a:buFont typeface="+mj-lt"/>
              <a:buNone/>
              <a:defRPr/>
            </a:lvl1pPr>
            <a:lvl2pPr marL="457200" indent="0" algn="ctr">
              <a:buFont typeface="+mj-lt"/>
              <a:buNone/>
              <a:defRPr/>
            </a:lvl2pPr>
            <a:lvl3pPr marL="914400" indent="0" algn="ctr">
              <a:buFont typeface="+mj-lt"/>
              <a:buNone/>
              <a:defRPr/>
            </a:lvl3pPr>
            <a:lvl4pPr marL="1371600" indent="0" algn="ctr">
              <a:buFont typeface="+mj-lt"/>
              <a:buNone/>
              <a:defRPr/>
            </a:lvl4pPr>
            <a:lvl5pPr marL="1828800" indent="0" algn="ctr">
              <a:buFont typeface="+mj-lt"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图形用户界面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377" b="90468"/>
          <a:stretch>
            <a:fillRect/>
          </a:stretch>
        </p:blipFill>
        <p:spPr>
          <a:xfrm>
            <a:off x="9190008" y="0"/>
            <a:ext cx="3001991" cy="6536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准备活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形用户界面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377" b="90468"/>
          <a:stretch>
            <a:fillRect/>
          </a:stretch>
        </p:blipFill>
        <p:spPr>
          <a:xfrm>
            <a:off x="9190008" y="0"/>
            <a:ext cx="3001991" cy="653689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2EB622-F418-464D-8120-0CED5743AC0B}" type="datetimeFigureOut">
              <a:rPr lang="zh-CN" altLang="en-US" smtClean="0"/>
              <a:pPr>
                <a:defRPr/>
              </a:pPr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189D31-9B12-45C0-9A15-D0107312FD8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标题 1"/>
          <p:cNvSpPr txBox="1">
            <a:spLocks noChangeArrowheads="1"/>
          </p:cNvSpPr>
          <p:nvPr/>
        </p:nvSpPr>
        <p:spPr bwMode="auto">
          <a:xfrm>
            <a:off x="294817" y="16829"/>
            <a:ext cx="2085357" cy="65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活动准备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活动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2EB622-F418-464D-8120-0CED5743AC0B}" type="datetimeFigureOut">
              <a:rPr lang="zh-CN" altLang="en-US" smtClean="0"/>
              <a:pPr>
                <a:defRPr/>
              </a:pPr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189D31-9B12-45C0-9A15-D0107312FD8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标题 1"/>
          <p:cNvSpPr txBox="1">
            <a:spLocks noChangeArrowheads="1"/>
          </p:cNvSpPr>
          <p:nvPr/>
        </p:nvSpPr>
        <p:spPr>
          <a:xfrm>
            <a:off x="170233" y="44877"/>
            <a:ext cx="2073693" cy="558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活动过程</a:t>
            </a:r>
          </a:p>
        </p:txBody>
      </p:sp>
      <p:pic>
        <p:nvPicPr>
          <p:cNvPr id="8" name="图片 7" descr="图片包含 图形用户界面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377" b="90468"/>
          <a:stretch>
            <a:fillRect/>
          </a:stretch>
        </p:blipFill>
        <p:spPr>
          <a:xfrm>
            <a:off x="9190008" y="0"/>
            <a:ext cx="3001991" cy="6536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拓展活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2EB622-F418-464D-8120-0CED5743AC0B}" type="datetimeFigureOut">
              <a:rPr lang="zh-CN" altLang="en-US" smtClean="0"/>
              <a:pPr>
                <a:defRPr/>
              </a:pPr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189D31-9B12-45C0-9A15-D0107312FD8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标题 1"/>
          <p:cNvSpPr txBox="1">
            <a:spLocks noChangeArrowheads="1"/>
          </p:cNvSpPr>
          <p:nvPr/>
        </p:nvSpPr>
        <p:spPr bwMode="auto">
          <a:xfrm>
            <a:off x="292442" y="0"/>
            <a:ext cx="2088741" cy="71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拓展活动</a:t>
            </a:r>
          </a:p>
        </p:txBody>
      </p:sp>
      <p:pic>
        <p:nvPicPr>
          <p:cNvPr id="8" name="图片 7" descr="图片包含 图形用户界面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377" b="90468"/>
          <a:stretch>
            <a:fillRect/>
          </a:stretch>
        </p:blipFill>
        <p:spPr>
          <a:xfrm>
            <a:off x="9190008" y="0"/>
            <a:ext cx="3001991" cy="6536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BEE20-EB3A-4B9F-9588-24DAA79273FF}" type="datetimeFigureOut">
              <a:rPr lang="zh-CN" altLang="en-US"/>
              <a:pPr>
                <a:defRPr/>
              </a:pPr>
              <a:t>2021/10/12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A4FF3-C1AB-46D8-AEA4-ABBC782E6E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D0369-4356-402C-991F-059C4516A164}" type="datetimeFigureOut">
              <a:rPr lang="zh-CN" altLang="en-US"/>
              <a:pPr>
                <a:defRPr/>
              </a:pPr>
              <a:t>2021/10/12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5A27E-87B8-41AE-B715-6255667E74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25830-1D64-4850-98C7-8C488753090E}" type="datetimeFigureOut">
              <a:rPr lang="zh-CN" altLang="en-US"/>
              <a:pPr>
                <a:defRPr/>
              </a:pPr>
              <a:t>2021/10/12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35CF2-2216-4DF4-A70F-C71E927339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0811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图形用户界面&#10;&#10;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377" b="90468"/>
          <a:stretch>
            <a:fillRect/>
          </a:stretch>
        </p:blipFill>
        <p:spPr>
          <a:xfrm>
            <a:off x="9190008" y="0"/>
            <a:ext cx="3001991" cy="653689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22EB622-F418-464D-8120-0CED5743AC0B}" type="datetimeFigureOut">
              <a:rPr lang="zh-CN" altLang="en-US" smtClean="0"/>
              <a:pPr>
                <a:defRPr/>
              </a:pPr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189D31-9B12-45C0-9A15-D0107312FD8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Administrator\Desktop\&#19977;&#31185;&#23398;\22.&#12298;&#38450;&#28346;&#27700;&#12299;\&#33853;&#27700;&#33258;&#25937;.mp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Administrator\Desktop\&#19977;&#31185;&#23398;\22.&#12298;&#38450;&#28346;&#27700;&#12299;\&#28346;&#27700;&#21407;&#22240;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10"/>
          <p:cNvSpPr/>
          <p:nvPr/>
        </p:nvSpPr>
        <p:spPr bwMode="auto">
          <a:xfrm flipH="1">
            <a:off x="1590675" y="1010921"/>
            <a:ext cx="3196590" cy="5339715"/>
          </a:xfrm>
          <a:custGeom>
            <a:avLst/>
            <a:gdLst>
              <a:gd name="T0" fmla="*/ 354 w 2330"/>
              <a:gd name="T1" fmla="*/ 0 h 3224"/>
              <a:gd name="T2" fmla="*/ 2330 w 2330"/>
              <a:gd name="T3" fmla="*/ 0 h 3224"/>
              <a:gd name="T4" fmla="*/ 2330 w 2330"/>
              <a:gd name="T5" fmla="*/ 3224 h 3224"/>
              <a:gd name="T6" fmla="*/ 366 w 2330"/>
              <a:gd name="T7" fmla="*/ 3224 h 3224"/>
              <a:gd name="T8" fmla="*/ 292 w 2330"/>
              <a:gd name="T9" fmla="*/ 3058 h 3224"/>
              <a:gd name="T10" fmla="*/ 226 w 2330"/>
              <a:gd name="T11" fmla="*/ 2886 h 3224"/>
              <a:gd name="T12" fmla="*/ 166 w 2330"/>
              <a:gd name="T13" fmla="*/ 2713 h 3224"/>
              <a:gd name="T14" fmla="*/ 117 w 2330"/>
              <a:gd name="T15" fmla="*/ 2534 h 3224"/>
              <a:gd name="T16" fmla="*/ 75 w 2330"/>
              <a:gd name="T17" fmla="*/ 2354 h 3224"/>
              <a:gd name="T18" fmla="*/ 42 w 2330"/>
              <a:gd name="T19" fmla="*/ 2168 h 3224"/>
              <a:gd name="T20" fmla="*/ 19 w 2330"/>
              <a:gd name="T21" fmla="*/ 1981 h 3224"/>
              <a:gd name="T22" fmla="*/ 5 w 2330"/>
              <a:gd name="T23" fmla="*/ 1792 h 3224"/>
              <a:gd name="T24" fmla="*/ 0 w 2330"/>
              <a:gd name="T25" fmla="*/ 1599 h 3224"/>
              <a:gd name="T26" fmla="*/ 5 w 2330"/>
              <a:gd name="T27" fmla="*/ 1410 h 3224"/>
              <a:gd name="T28" fmla="*/ 19 w 2330"/>
              <a:gd name="T29" fmla="*/ 1223 h 3224"/>
              <a:gd name="T30" fmla="*/ 42 w 2330"/>
              <a:gd name="T31" fmla="*/ 1039 h 3224"/>
              <a:gd name="T32" fmla="*/ 73 w 2330"/>
              <a:gd name="T33" fmla="*/ 857 h 3224"/>
              <a:gd name="T34" fmla="*/ 112 w 2330"/>
              <a:gd name="T35" fmla="*/ 679 h 3224"/>
              <a:gd name="T36" fmla="*/ 161 w 2330"/>
              <a:gd name="T37" fmla="*/ 504 h 3224"/>
              <a:gd name="T38" fmla="*/ 217 w 2330"/>
              <a:gd name="T39" fmla="*/ 332 h 3224"/>
              <a:gd name="T40" fmla="*/ 282 w 2330"/>
              <a:gd name="T41" fmla="*/ 162 h 3224"/>
              <a:gd name="T42" fmla="*/ 354 w 2330"/>
              <a:gd name="T43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30" h="3224">
                <a:moveTo>
                  <a:pt x="354" y="0"/>
                </a:moveTo>
                <a:lnTo>
                  <a:pt x="2330" y="0"/>
                </a:lnTo>
                <a:lnTo>
                  <a:pt x="2330" y="3224"/>
                </a:lnTo>
                <a:lnTo>
                  <a:pt x="366" y="3224"/>
                </a:lnTo>
                <a:lnTo>
                  <a:pt x="292" y="3058"/>
                </a:lnTo>
                <a:lnTo>
                  <a:pt x="226" y="2886"/>
                </a:lnTo>
                <a:lnTo>
                  <a:pt x="166" y="2713"/>
                </a:lnTo>
                <a:lnTo>
                  <a:pt x="117" y="2534"/>
                </a:lnTo>
                <a:lnTo>
                  <a:pt x="75" y="2354"/>
                </a:lnTo>
                <a:lnTo>
                  <a:pt x="42" y="2168"/>
                </a:lnTo>
                <a:lnTo>
                  <a:pt x="19" y="1981"/>
                </a:lnTo>
                <a:lnTo>
                  <a:pt x="5" y="1792"/>
                </a:lnTo>
                <a:lnTo>
                  <a:pt x="0" y="1599"/>
                </a:lnTo>
                <a:lnTo>
                  <a:pt x="5" y="1410"/>
                </a:lnTo>
                <a:lnTo>
                  <a:pt x="19" y="1223"/>
                </a:lnTo>
                <a:lnTo>
                  <a:pt x="42" y="1039"/>
                </a:lnTo>
                <a:lnTo>
                  <a:pt x="73" y="857"/>
                </a:lnTo>
                <a:lnTo>
                  <a:pt x="112" y="679"/>
                </a:lnTo>
                <a:lnTo>
                  <a:pt x="161" y="504"/>
                </a:lnTo>
                <a:lnTo>
                  <a:pt x="217" y="332"/>
                </a:lnTo>
                <a:lnTo>
                  <a:pt x="282" y="162"/>
                </a:lnTo>
                <a:lnTo>
                  <a:pt x="354" y="0"/>
                </a:ln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</a:ln>
        </p:spPr>
        <p:txBody>
          <a:bodyPr vert="horz" wrap="square" lIns="91429" tIns="45714" rIns="91429" bIns="45714" numCol="1" anchor="t" anchorCtr="0" compatLnSpc="1"/>
          <a:lstStyle/>
          <a:p>
            <a:endParaRPr lang="zh-CN" altLang="en-US" sz="1420"/>
          </a:p>
        </p:txBody>
      </p:sp>
      <p:sp>
        <p:nvSpPr>
          <p:cNvPr id="24" name="Freeform 7"/>
          <p:cNvSpPr/>
          <p:nvPr/>
        </p:nvSpPr>
        <p:spPr bwMode="auto">
          <a:xfrm flipH="1">
            <a:off x="3827145" y="1010920"/>
            <a:ext cx="1220470" cy="5339080"/>
          </a:xfrm>
          <a:custGeom>
            <a:avLst/>
            <a:gdLst>
              <a:gd name="T0" fmla="*/ 439 w 769"/>
              <a:gd name="T1" fmla="*/ 0 h 3224"/>
              <a:gd name="T2" fmla="*/ 769 w 769"/>
              <a:gd name="T3" fmla="*/ 0 h 3224"/>
              <a:gd name="T4" fmla="*/ 679 w 769"/>
              <a:gd name="T5" fmla="*/ 157 h 3224"/>
              <a:gd name="T6" fmla="*/ 599 w 769"/>
              <a:gd name="T7" fmla="*/ 318 h 3224"/>
              <a:gd name="T8" fmla="*/ 525 w 769"/>
              <a:gd name="T9" fmla="*/ 484 h 3224"/>
              <a:gd name="T10" fmla="*/ 459 w 769"/>
              <a:gd name="T11" fmla="*/ 654 h 3224"/>
              <a:gd name="T12" fmla="*/ 401 w 769"/>
              <a:gd name="T13" fmla="*/ 828 h 3224"/>
              <a:gd name="T14" fmla="*/ 352 w 769"/>
              <a:gd name="T15" fmla="*/ 1006 h 3224"/>
              <a:gd name="T16" fmla="*/ 310 w 769"/>
              <a:gd name="T17" fmla="*/ 1186 h 3224"/>
              <a:gd name="T18" fmla="*/ 278 w 769"/>
              <a:gd name="T19" fmla="*/ 1370 h 3224"/>
              <a:gd name="T20" fmla="*/ 254 w 769"/>
              <a:gd name="T21" fmla="*/ 1556 h 3224"/>
              <a:gd name="T22" fmla="*/ 240 w 769"/>
              <a:gd name="T23" fmla="*/ 1747 h 3224"/>
              <a:gd name="T24" fmla="*/ 236 w 769"/>
              <a:gd name="T25" fmla="*/ 1937 h 3224"/>
              <a:gd name="T26" fmla="*/ 240 w 769"/>
              <a:gd name="T27" fmla="*/ 2130 h 3224"/>
              <a:gd name="T28" fmla="*/ 256 w 769"/>
              <a:gd name="T29" fmla="*/ 2319 h 3224"/>
              <a:gd name="T30" fmla="*/ 278 w 769"/>
              <a:gd name="T31" fmla="*/ 2506 h 3224"/>
              <a:gd name="T32" fmla="*/ 312 w 769"/>
              <a:gd name="T33" fmla="*/ 2690 h 3224"/>
              <a:gd name="T34" fmla="*/ 354 w 769"/>
              <a:gd name="T35" fmla="*/ 2872 h 3224"/>
              <a:gd name="T36" fmla="*/ 403 w 769"/>
              <a:gd name="T37" fmla="*/ 3049 h 3224"/>
              <a:gd name="T38" fmla="*/ 460 w 769"/>
              <a:gd name="T39" fmla="*/ 3224 h 3224"/>
              <a:gd name="T40" fmla="*/ 429 w 769"/>
              <a:gd name="T41" fmla="*/ 3224 h 3224"/>
              <a:gd name="T42" fmla="*/ 350 w 769"/>
              <a:gd name="T43" fmla="*/ 3080 h 3224"/>
              <a:gd name="T44" fmla="*/ 280 w 769"/>
              <a:gd name="T45" fmla="*/ 2932 h 3224"/>
              <a:gd name="T46" fmla="*/ 215 w 769"/>
              <a:gd name="T47" fmla="*/ 2779 h 3224"/>
              <a:gd name="T48" fmla="*/ 159 w 769"/>
              <a:gd name="T49" fmla="*/ 2624 h 3224"/>
              <a:gd name="T50" fmla="*/ 112 w 769"/>
              <a:gd name="T51" fmla="*/ 2463 h 3224"/>
              <a:gd name="T52" fmla="*/ 72 w 769"/>
              <a:gd name="T53" fmla="*/ 2300 h 3224"/>
              <a:gd name="T54" fmla="*/ 40 w 769"/>
              <a:gd name="T55" fmla="*/ 2135 h 3224"/>
              <a:gd name="T56" fmla="*/ 17 w 769"/>
              <a:gd name="T57" fmla="*/ 1965 h 3224"/>
              <a:gd name="T58" fmla="*/ 3 w 769"/>
              <a:gd name="T59" fmla="*/ 1794 h 3224"/>
              <a:gd name="T60" fmla="*/ 0 w 769"/>
              <a:gd name="T61" fmla="*/ 1621 h 3224"/>
              <a:gd name="T62" fmla="*/ 3 w 769"/>
              <a:gd name="T63" fmla="*/ 1444 h 3224"/>
              <a:gd name="T64" fmla="*/ 17 w 769"/>
              <a:gd name="T65" fmla="*/ 1270 h 3224"/>
              <a:gd name="T66" fmla="*/ 42 w 769"/>
              <a:gd name="T67" fmla="*/ 1099 h 3224"/>
              <a:gd name="T68" fmla="*/ 73 w 769"/>
              <a:gd name="T69" fmla="*/ 933 h 3224"/>
              <a:gd name="T70" fmla="*/ 114 w 769"/>
              <a:gd name="T71" fmla="*/ 766 h 3224"/>
              <a:gd name="T72" fmla="*/ 163 w 769"/>
              <a:gd name="T73" fmla="*/ 605 h 3224"/>
              <a:gd name="T74" fmla="*/ 221 w 769"/>
              <a:gd name="T75" fmla="*/ 448 h 3224"/>
              <a:gd name="T76" fmla="*/ 285 w 769"/>
              <a:gd name="T77" fmla="*/ 294 h 3224"/>
              <a:gd name="T78" fmla="*/ 359 w 769"/>
              <a:gd name="T79" fmla="*/ 145 h 3224"/>
              <a:gd name="T80" fmla="*/ 439 w 769"/>
              <a:gd name="T81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9" h="3224">
                <a:moveTo>
                  <a:pt x="439" y="0"/>
                </a:moveTo>
                <a:lnTo>
                  <a:pt x="769" y="0"/>
                </a:lnTo>
                <a:lnTo>
                  <a:pt x="679" y="157"/>
                </a:lnTo>
                <a:lnTo>
                  <a:pt x="599" y="318"/>
                </a:lnTo>
                <a:lnTo>
                  <a:pt x="525" y="484"/>
                </a:lnTo>
                <a:lnTo>
                  <a:pt x="459" y="654"/>
                </a:lnTo>
                <a:lnTo>
                  <a:pt x="401" y="828"/>
                </a:lnTo>
                <a:lnTo>
                  <a:pt x="352" y="1006"/>
                </a:lnTo>
                <a:lnTo>
                  <a:pt x="310" y="1186"/>
                </a:lnTo>
                <a:lnTo>
                  <a:pt x="278" y="1370"/>
                </a:lnTo>
                <a:lnTo>
                  <a:pt x="254" y="1556"/>
                </a:lnTo>
                <a:lnTo>
                  <a:pt x="240" y="1747"/>
                </a:lnTo>
                <a:lnTo>
                  <a:pt x="236" y="1937"/>
                </a:lnTo>
                <a:lnTo>
                  <a:pt x="240" y="2130"/>
                </a:lnTo>
                <a:lnTo>
                  <a:pt x="256" y="2319"/>
                </a:lnTo>
                <a:lnTo>
                  <a:pt x="278" y="2506"/>
                </a:lnTo>
                <a:lnTo>
                  <a:pt x="312" y="2690"/>
                </a:lnTo>
                <a:lnTo>
                  <a:pt x="354" y="2872"/>
                </a:lnTo>
                <a:lnTo>
                  <a:pt x="403" y="3049"/>
                </a:lnTo>
                <a:lnTo>
                  <a:pt x="460" y="3224"/>
                </a:lnTo>
                <a:lnTo>
                  <a:pt x="429" y="3224"/>
                </a:lnTo>
                <a:lnTo>
                  <a:pt x="350" y="3080"/>
                </a:lnTo>
                <a:lnTo>
                  <a:pt x="280" y="2932"/>
                </a:lnTo>
                <a:lnTo>
                  <a:pt x="215" y="2779"/>
                </a:lnTo>
                <a:lnTo>
                  <a:pt x="159" y="2624"/>
                </a:lnTo>
                <a:lnTo>
                  <a:pt x="112" y="2463"/>
                </a:lnTo>
                <a:lnTo>
                  <a:pt x="72" y="2300"/>
                </a:lnTo>
                <a:lnTo>
                  <a:pt x="40" y="2135"/>
                </a:lnTo>
                <a:lnTo>
                  <a:pt x="17" y="1965"/>
                </a:lnTo>
                <a:lnTo>
                  <a:pt x="3" y="1794"/>
                </a:lnTo>
                <a:lnTo>
                  <a:pt x="0" y="1621"/>
                </a:lnTo>
                <a:lnTo>
                  <a:pt x="3" y="1444"/>
                </a:lnTo>
                <a:lnTo>
                  <a:pt x="17" y="1270"/>
                </a:lnTo>
                <a:lnTo>
                  <a:pt x="42" y="1099"/>
                </a:lnTo>
                <a:lnTo>
                  <a:pt x="73" y="933"/>
                </a:lnTo>
                <a:lnTo>
                  <a:pt x="114" y="766"/>
                </a:lnTo>
                <a:lnTo>
                  <a:pt x="163" y="605"/>
                </a:lnTo>
                <a:lnTo>
                  <a:pt x="221" y="448"/>
                </a:lnTo>
                <a:lnTo>
                  <a:pt x="285" y="294"/>
                </a:lnTo>
                <a:lnTo>
                  <a:pt x="359" y="145"/>
                </a:lnTo>
                <a:lnTo>
                  <a:pt x="439" y="0"/>
                </a:lnTo>
                <a:close/>
              </a:path>
            </a:pathLst>
          </a:custGeom>
          <a:solidFill>
            <a:srgbClr val="00B050"/>
          </a:solidFill>
          <a:ln w="0">
            <a:noFill/>
            <a:prstDash val="solid"/>
            <a:round/>
          </a:ln>
        </p:spPr>
        <p:txBody>
          <a:bodyPr vert="horz" wrap="square" lIns="91429" tIns="45714" rIns="91429" bIns="45714" numCol="1" anchor="t" anchorCtr="0" compatLnSpc="1"/>
          <a:lstStyle/>
          <a:p>
            <a:endParaRPr lang="zh-CN" altLang="en-US" sz="1420"/>
          </a:p>
        </p:txBody>
      </p:sp>
      <p:sp>
        <p:nvSpPr>
          <p:cNvPr id="25" name="Freeform 8"/>
          <p:cNvSpPr/>
          <p:nvPr/>
        </p:nvSpPr>
        <p:spPr bwMode="auto">
          <a:xfrm flipH="1">
            <a:off x="4291331" y="1076961"/>
            <a:ext cx="887095" cy="5273675"/>
          </a:xfrm>
          <a:custGeom>
            <a:avLst/>
            <a:gdLst>
              <a:gd name="T0" fmla="*/ 533 w 559"/>
              <a:gd name="T1" fmla="*/ 0 h 3224"/>
              <a:gd name="T2" fmla="*/ 547 w 559"/>
              <a:gd name="T3" fmla="*/ 0 h 3224"/>
              <a:gd name="T4" fmla="*/ 475 w 559"/>
              <a:gd name="T5" fmla="*/ 162 h 3224"/>
              <a:gd name="T6" fmla="*/ 410 w 559"/>
              <a:gd name="T7" fmla="*/ 332 h 3224"/>
              <a:gd name="T8" fmla="*/ 354 w 559"/>
              <a:gd name="T9" fmla="*/ 504 h 3224"/>
              <a:gd name="T10" fmla="*/ 305 w 559"/>
              <a:gd name="T11" fmla="*/ 679 h 3224"/>
              <a:gd name="T12" fmla="*/ 266 w 559"/>
              <a:gd name="T13" fmla="*/ 857 h 3224"/>
              <a:gd name="T14" fmla="*/ 235 w 559"/>
              <a:gd name="T15" fmla="*/ 1039 h 3224"/>
              <a:gd name="T16" fmla="*/ 212 w 559"/>
              <a:gd name="T17" fmla="*/ 1223 h 3224"/>
              <a:gd name="T18" fmla="*/ 198 w 559"/>
              <a:gd name="T19" fmla="*/ 1410 h 3224"/>
              <a:gd name="T20" fmla="*/ 193 w 559"/>
              <a:gd name="T21" fmla="*/ 1599 h 3224"/>
              <a:gd name="T22" fmla="*/ 198 w 559"/>
              <a:gd name="T23" fmla="*/ 1792 h 3224"/>
              <a:gd name="T24" fmla="*/ 212 w 559"/>
              <a:gd name="T25" fmla="*/ 1981 h 3224"/>
              <a:gd name="T26" fmla="*/ 235 w 559"/>
              <a:gd name="T27" fmla="*/ 2168 h 3224"/>
              <a:gd name="T28" fmla="*/ 268 w 559"/>
              <a:gd name="T29" fmla="*/ 2354 h 3224"/>
              <a:gd name="T30" fmla="*/ 310 w 559"/>
              <a:gd name="T31" fmla="*/ 2534 h 3224"/>
              <a:gd name="T32" fmla="*/ 359 w 559"/>
              <a:gd name="T33" fmla="*/ 2713 h 3224"/>
              <a:gd name="T34" fmla="*/ 419 w 559"/>
              <a:gd name="T35" fmla="*/ 2886 h 3224"/>
              <a:gd name="T36" fmla="*/ 485 w 559"/>
              <a:gd name="T37" fmla="*/ 3058 h 3224"/>
              <a:gd name="T38" fmla="*/ 559 w 559"/>
              <a:gd name="T39" fmla="*/ 3224 h 3224"/>
              <a:gd name="T40" fmla="*/ 224 w 559"/>
              <a:gd name="T41" fmla="*/ 3224 h 3224"/>
              <a:gd name="T42" fmla="*/ 167 w 559"/>
              <a:gd name="T43" fmla="*/ 3049 h 3224"/>
              <a:gd name="T44" fmla="*/ 118 w 559"/>
              <a:gd name="T45" fmla="*/ 2872 h 3224"/>
              <a:gd name="T46" fmla="*/ 76 w 559"/>
              <a:gd name="T47" fmla="*/ 2690 h 3224"/>
              <a:gd name="T48" fmla="*/ 42 w 559"/>
              <a:gd name="T49" fmla="*/ 2506 h 3224"/>
              <a:gd name="T50" fmla="*/ 20 w 559"/>
              <a:gd name="T51" fmla="*/ 2319 h 3224"/>
              <a:gd name="T52" fmla="*/ 4 w 559"/>
              <a:gd name="T53" fmla="*/ 2130 h 3224"/>
              <a:gd name="T54" fmla="*/ 0 w 559"/>
              <a:gd name="T55" fmla="*/ 1937 h 3224"/>
              <a:gd name="T56" fmla="*/ 4 w 559"/>
              <a:gd name="T57" fmla="*/ 1747 h 3224"/>
              <a:gd name="T58" fmla="*/ 18 w 559"/>
              <a:gd name="T59" fmla="*/ 1556 h 3224"/>
              <a:gd name="T60" fmla="*/ 42 w 559"/>
              <a:gd name="T61" fmla="*/ 1370 h 3224"/>
              <a:gd name="T62" fmla="*/ 74 w 559"/>
              <a:gd name="T63" fmla="*/ 1186 h 3224"/>
              <a:gd name="T64" fmla="*/ 116 w 559"/>
              <a:gd name="T65" fmla="*/ 1006 h 3224"/>
              <a:gd name="T66" fmla="*/ 165 w 559"/>
              <a:gd name="T67" fmla="*/ 828 h 3224"/>
              <a:gd name="T68" fmla="*/ 223 w 559"/>
              <a:gd name="T69" fmla="*/ 654 h 3224"/>
              <a:gd name="T70" fmla="*/ 289 w 559"/>
              <a:gd name="T71" fmla="*/ 484 h 3224"/>
              <a:gd name="T72" fmla="*/ 363 w 559"/>
              <a:gd name="T73" fmla="*/ 318 h 3224"/>
              <a:gd name="T74" fmla="*/ 443 w 559"/>
              <a:gd name="T75" fmla="*/ 157 h 3224"/>
              <a:gd name="T76" fmla="*/ 533 w 559"/>
              <a:gd name="T77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9" h="3224">
                <a:moveTo>
                  <a:pt x="533" y="0"/>
                </a:moveTo>
                <a:lnTo>
                  <a:pt x="547" y="0"/>
                </a:lnTo>
                <a:lnTo>
                  <a:pt x="475" y="162"/>
                </a:lnTo>
                <a:lnTo>
                  <a:pt x="410" y="332"/>
                </a:lnTo>
                <a:lnTo>
                  <a:pt x="354" y="504"/>
                </a:lnTo>
                <a:lnTo>
                  <a:pt x="305" y="679"/>
                </a:lnTo>
                <a:lnTo>
                  <a:pt x="266" y="857"/>
                </a:lnTo>
                <a:lnTo>
                  <a:pt x="235" y="1039"/>
                </a:lnTo>
                <a:lnTo>
                  <a:pt x="212" y="1223"/>
                </a:lnTo>
                <a:lnTo>
                  <a:pt x="198" y="1410"/>
                </a:lnTo>
                <a:lnTo>
                  <a:pt x="193" y="1599"/>
                </a:lnTo>
                <a:lnTo>
                  <a:pt x="198" y="1792"/>
                </a:lnTo>
                <a:lnTo>
                  <a:pt x="212" y="1981"/>
                </a:lnTo>
                <a:lnTo>
                  <a:pt x="235" y="2168"/>
                </a:lnTo>
                <a:lnTo>
                  <a:pt x="268" y="2354"/>
                </a:lnTo>
                <a:lnTo>
                  <a:pt x="310" y="2534"/>
                </a:lnTo>
                <a:lnTo>
                  <a:pt x="359" y="2713"/>
                </a:lnTo>
                <a:lnTo>
                  <a:pt x="419" y="2886"/>
                </a:lnTo>
                <a:lnTo>
                  <a:pt x="485" y="3058"/>
                </a:lnTo>
                <a:lnTo>
                  <a:pt x="559" y="3224"/>
                </a:lnTo>
                <a:lnTo>
                  <a:pt x="224" y="3224"/>
                </a:lnTo>
                <a:lnTo>
                  <a:pt x="167" y="3049"/>
                </a:lnTo>
                <a:lnTo>
                  <a:pt x="118" y="2872"/>
                </a:lnTo>
                <a:lnTo>
                  <a:pt x="76" y="2690"/>
                </a:lnTo>
                <a:lnTo>
                  <a:pt x="42" y="2506"/>
                </a:lnTo>
                <a:lnTo>
                  <a:pt x="20" y="2319"/>
                </a:lnTo>
                <a:lnTo>
                  <a:pt x="4" y="2130"/>
                </a:lnTo>
                <a:lnTo>
                  <a:pt x="0" y="1937"/>
                </a:lnTo>
                <a:lnTo>
                  <a:pt x="4" y="1747"/>
                </a:lnTo>
                <a:lnTo>
                  <a:pt x="18" y="1556"/>
                </a:lnTo>
                <a:lnTo>
                  <a:pt x="42" y="1370"/>
                </a:lnTo>
                <a:lnTo>
                  <a:pt x="74" y="1186"/>
                </a:lnTo>
                <a:lnTo>
                  <a:pt x="116" y="1006"/>
                </a:lnTo>
                <a:lnTo>
                  <a:pt x="165" y="828"/>
                </a:lnTo>
                <a:lnTo>
                  <a:pt x="223" y="654"/>
                </a:lnTo>
                <a:lnTo>
                  <a:pt x="289" y="484"/>
                </a:lnTo>
                <a:lnTo>
                  <a:pt x="363" y="318"/>
                </a:lnTo>
                <a:lnTo>
                  <a:pt x="443" y="157"/>
                </a:lnTo>
                <a:lnTo>
                  <a:pt x="533" y="0"/>
                </a:lnTo>
                <a:close/>
              </a:path>
            </a:pathLst>
          </a:custGeom>
          <a:solidFill>
            <a:srgbClr val="92D050"/>
          </a:solidFill>
          <a:ln w="0">
            <a:noFill/>
            <a:prstDash val="solid"/>
            <a:round/>
          </a:ln>
          <a:effectLst>
            <a:outerShdw blurRad="190500" dist="101600" algn="l" rotWithShape="0">
              <a:prstClr val="black">
                <a:alpha val="40000"/>
              </a:prstClr>
            </a:outerShdw>
          </a:effectLst>
        </p:spPr>
        <p:txBody>
          <a:bodyPr vert="horz" wrap="square" lIns="91429" tIns="45714" rIns="91429" bIns="45714" numCol="1" anchor="t" anchorCtr="0" compatLnSpc="1"/>
          <a:lstStyle/>
          <a:p>
            <a:endParaRPr lang="zh-CN" altLang="en-US" sz="1420"/>
          </a:p>
        </p:txBody>
      </p:sp>
      <p:sp>
        <p:nvSpPr>
          <p:cNvPr id="4" name="MH_Others_2"/>
          <p:cNvSpPr txBox="1"/>
          <p:nvPr>
            <p:custDataLst>
              <p:tags r:id="rId1"/>
            </p:custDataLst>
          </p:nvPr>
        </p:nvSpPr>
        <p:spPr>
          <a:xfrm>
            <a:off x="5467349" y="1438275"/>
            <a:ext cx="5835060" cy="1477328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/>
          <a:p>
            <a:pPr>
              <a:defRPr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三年级上册第五单元</a:t>
            </a:r>
          </a:p>
          <a:p>
            <a:pPr>
              <a:defRPr/>
            </a:pPr>
            <a:r>
              <a:rPr lang="en-US" altLang="zh-CN" sz="4800" b="1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地球上的水</a:t>
            </a:r>
            <a:r>
              <a:rPr lang="en-US" altLang="zh-CN" sz="4800" b="1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—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防溺水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889897" y="4073349"/>
            <a:ext cx="30636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侯镇东岔河小学</a:t>
            </a:r>
            <a:endParaRPr lang="en-US" altLang="zh-CN" sz="2800" b="1" dirty="0"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袁 莉</a:t>
            </a:r>
            <a:endParaRPr lang="en-US" altLang="zh-CN" sz="2800" b="1" dirty="0"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en-US" altLang="zh-CN" sz="2800" b="1" dirty="0" smtClean="0">
                <a:latin typeface="楷体" pitchFamily="49" charset="-122"/>
                <a:ea typeface="楷体" pitchFamily="49" charset="-122"/>
              </a:rPr>
              <a:t>  2021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年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10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月</a:t>
            </a:r>
          </a:p>
        </p:txBody>
      </p:sp>
      <p:sp>
        <p:nvSpPr>
          <p:cNvPr id="6" name="Freeform 10"/>
          <p:cNvSpPr/>
          <p:nvPr/>
        </p:nvSpPr>
        <p:spPr bwMode="auto">
          <a:xfrm flipH="1">
            <a:off x="1590675" y="1011556"/>
            <a:ext cx="3196590" cy="5339715"/>
          </a:xfrm>
          <a:custGeom>
            <a:avLst/>
            <a:gdLst>
              <a:gd name="T0" fmla="*/ 354 w 2330"/>
              <a:gd name="T1" fmla="*/ 0 h 3224"/>
              <a:gd name="T2" fmla="*/ 2330 w 2330"/>
              <a:gd name="T3" fmla="*/ 0 h 3224"/>
              <a:gd name="T4" fmla="*/ 2330 w 2330"/>
              <a:gd name="T5" fmla="*/ 3224 h 3224"/>
              <a:gd name="T6" fmla="*/ 366 w 2330"/>
              <a:gd name="T7" fmla="*/ 3224 h 3224"/>
              <a:gd name="T8" fmla="*/ 292 w 2330"/>
              <a:gd name="T9" fmla="*/ 3058 h 3224"/>
              <a:gd name="T10" fmla="*/ 226 w 2330"/>
              <a:gd name="T11" fmla="*/ 2886 h 3224"/>
              <a:gd name="T12" fmla="*/ 166 w 2330"/>
              <a:gd name="T13" fmla="*/ 2713 h 3224"/>
              <a:gd name="T14" fmla="*/ 117 w 2330"/>
              <a:gd name="T15" fmla="*/ 2534 h 3224"/>
              <a:gd name="T16" fmla="*/ 75 w 2330"/>
              <a:gd name="T17" fmla="*/ 2354 h 3224"/>
              <a:gd name="T18" fmla="*/ 42 w 2330"/>
              <a:gd name="T19" fmla="*/ 2168 h 3224"/>
              <a:gd name="T20" fmla="*/ 19 w 2330"/>
              <a:gd name="T21" fmla="*/ 1981 h 3224"/>
              <a:gd name="T22" fmla="*/ 5 w 2330"/>
              <a:gd name="T23" fmla="*/ 1792 h 3224"/>
              <a:gd name="T24" fmla="*/ 0 w 2330"/>
              <a:gd name="T25" fmla="*/ 1599 h 3224"/>
              <a:gd name="T26" fmla="*/ 5 w 2330"/>
              <a:gd name="T27" fmla="*/ 1410 h 3224"/>
              <a:gd name="T28" fmla="*/ 19 w 2330"/>
              <a:gd name="T29" fmla="*/ 1223 h 3224"/>
              <a:gd name="T30" fmla="*/ 42 w 2330"/>
              <a:gd name="T31" fmla="*/ 1039 h 3224"/>
              <a:gd name="T32" fmla="*/ 73 w 2330"/>
              <a:gd name="T33" fmla="*/ 857 h 3224"/>
              <a:gd name="T34" fmla="*/ 112 w 2330"/>
              <a:gd name="T35" fmla="*/ 679 h 3224"/>
              <a:gd name="T36" fmla="*/ 161 w 2330"/>
              <a:gd name="T37" fmla="*/ 504 h 3224"/>
              <a:gd name="T38" fmla="*/ 217 w 2330"/>
              <a:gd name="T39" fmla="*/ 332 h 3224"/>
              <a:gd name="T40" fmla="*/ 282 w 2330"/>
              <a:gd name="T41" fmla="*/ 162 h 3224"/>
              <a:gd name="T42" fmla="*/ 354 w 2330"/>
              <a:gd name="T43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30" h="3224">
                <a:moveTo>
                  <a:pt x="354" y="0"/>
                </a:moveTo>
                <a:lnTo>
                  <a:pt x="2330" y="0"/>
                </a:lnTo>
                <a:lnTo>
                  <a:pt x="2330" y="3224"/>
                </a:lnTo>
                <a:lnTo>
                  <a:pt x="366" y="3224"/>
                </a:lnTo>
                <a:lnTo>
                  <a:pt x="292" y="3058"/>
                </a:lnTo>
                <a:lnTo>
                  <a:pt x="226" y="2886"/>
                </a:lnTo>
                <a:lnTo>
                  <a:pt x="166" y="2713"/>
                </a:lnTo>
                <a:lnTo>
                  <a:pt x="117" y="2534"/>
                </a:lnTo>
                <a:lnTo>
                  <a:pt x="75" y="2354"/>
                </a:lnTo>
                <a:lnTo>
                  <a:pt x="42" y="2168"/>
                </a:lnTo>
                <a:lnTo>
                  <a:pt x="19" y="1981"/>
                </a:lnTo>
                <a:lnTo>
                  <a:pt x="5" y="1792"/>
                </a:lnTo>
                <a:lnTo>
                  <a:pt x="0" y="1599"/>
                </a:lnTo>
                <a:lnTo>
                  <a:pt x="5" y="1410"/>
                </a:lnTo>
                <a:lnTo>
                  <a:pt x="19" y="1223"/>
                </a:lnTo>
                <a:lnTo>
                  <a:pt x="42" y="1039"/>
                </a:lnTo>
                <a:lnTo>
                  <a:pt x="73" y="857"/>
                </a:lnTo>
                <a:lnTo>
                  <a:pt x="112" y="679"/>
                </a:lnTo>
                <a:lnTo>
                  <a:pt x="161" y="504"/>
                </a:lnTo>
                <a:lnTo>
                  <a:pt x="217" y="332"/>
                </a:lnTo>
                <a:lnTo>
                  <a:pt x="282" y="162"/>
                </a:lnTo>
                <a:lnTo>
                  <a:pt x="354" y="0"/>
                </a:ln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</a:ln>
        </p:spPr>
        <p:txBody>
          <a:bodyPr vert="horz" wrap="square" lIns="91429" tIns="45714" rIns="91429" bIns="45714" numCol="1" anchor="t" anchorCtr="0" compatLnSpc="1"/>
          <a:lstStyle/>
          <a:p>
            <a:endParaRPr lang="zh-CN" altLang="en-US" sz="1420"/>
          </a:p>
        </p:txBody>
      </p:sp>
      <p:sp>
        <p:nvSpPr>
          <p:cNvPr id="7" name="Freeform 7"/>
          <p:cNvSpPr/>
          <p:nvPr/>
        </p:nvSpPr>
        <p:spPr bwMode="auto">
          <a:xfrm flipH="1">
            <a:off x="3827145" y="1011555"/>
            <a:ext cx="1220470" cy="5339080"/>
          </a:xfrm>
          <a:custGeom>
            <a:avLst/>
            <a:gdLst>
              <a:gd name="T0" fmla="*/ 439 w 769"/>
              <a:gd name="T1" fmla="*/ 0 h 3224"/>
              <a:gd name="T2" fmla="*/ 769 w 769"/>
              <a:gd name="T3" fmla="*/ 0 h 3224"/>
              <a:gd name="T4" fmla="*/ 679 w 769"/>
              <a:gd name="T5" fmla="*/ 157 h 3224"/>
              <a:gd name="T6" fmla="*/ 599 w 769"/>
              <a:gd name="T7" fmla="*/ 318 h 3224"/>
              <a:gd name="T8" fmla="*/ 525 w 769"/>
              <a:gd name="T9" fmla="*/ 484 h 3224"/>
              <a:gd name="T10" fmla="*/ 459 w 769"/>
              <a:gd name="T11" fmla="*/ 654 h 3224"/>
              <a:gd name="T12" fmla="*/ 401 w 769"/>
              <a:gd name="T13" fmla="*/ 828 h 3224"/>
              <a:gd name="T14" fmla="*/ 352 w 769"/>
              <a:gd name="T15" fmla="*/ 1006 h 3224"/>
              <a:gd name="T16" fmla="*/ 310 w 769"/>
              <a:gd name="T17" fmla="*/ 1186 h 3224"/>
              <a:gd name="T18" fmla="*/ 278 w 769"/>
              <a:gd name="T19" fmla="*/ 1370 h 3224"/>
              <a:gd name="T20" fmla="*/ 254 w 769"/>
              <a:gd name="T21" fmla="*/ 1556 h 3224"/>
              <a:gd name="T22" fmla="*/ 240 w 769"/>
              <a:gd name="T23" fmla="*/ 1747 h 3224"/>
              <a:gd name="T24" fmla="*/ 236 w 769"/>
              <a:gd name="T25" fmla="*/ 1937 h 3224"/>
              <a:gd name="T26" fmla="*/ 240 w 769"/>
              <a:gd name="T27" fmla="*/ 2130 h 3224"/>
              <a:gd name="T28" fmla="*/ 256 w 769"/>
              <a:gd name="T29" fmla="*/ 2319 h 3224"/>
              <a:gd name="T30" fmla="*/ 278 w 769"/>
              <a:gd name="T31" fmla="*/ 2506 h 3224"/>
              <a:gd name="T32" fmla="*/ 312 w 769"/>
              <a:gd name="T33" fmla="*/ 2690 h 3224"/>
              <a:gd name="T34" fmla="*/ 354 w 769"/>
              <a:gd name="T35" fmla="*/ 2872 h 3224"/>
              <a:gd name="T36" fmla="*/ 403 w 769"/>
              <a:gd name="T37" fmla="*/ 3049 h 3224"/>
              <a:gd name="T38" fmla="*/ 460 w 769"/>
              <a:gd name="T39" fmla="*/ 3224 h 3224"/>
              <a:gd name="T40" fmla="*/ 429 w 769"/>
              <a:gd name="T41" fmla="*/ 3224 h 3224"/>
              <a:gd name="T42" fmla="*/ 350 w 769"/>
              <a:gd name="T43" fmla="*/ 3080 h 3224"/>
              <a:gd name="T44" fmla="*/ 280 w 769"/>
              <a:gd name="T45" fmla="*/ 2932 h 3224"/>
              <a:gd name="T46" fmla="*/ 215 w 769"/>
              <a:gd name="T47" fmla="*/ 2779 h 3224"/>
              <a:gd name="T48" fmla="*/ 159 w 769"/>
              <a:gd name="T49" fmla="*/ 2624 h 3224"/>
              <a:gd name="T50" fmla="*/ 112 w 769"/>
              <a:gd name="T51" fmla="*/ 2463 h 3224"/>
              <a:gd name="T52" fmla="*/ 72 w 769"/>
              <a:gd name="T53" fmla="*/ 2300 h 3224"/>
              <a:gd name="T54" fmla="*/ 40 w 769"/>
              <a:gd name="T55" fmla="*/ 2135 h 3224"/>
              <a:gd name="T56" fmla="*/ 17 w 769"/>
              <a:gd name="T57" fmla="*/ 1965 h 3224"/>
              <a:gd name="T58" fmla="*/ 3 w 769"/>
              <a:gd name="T59" fmla="*/ 1794 h 3224"/>
              <a:gd name="T60" fmla="*/ 0 w 769"/>
              <a:gd name="T61" fmla="*/ 1621 h 3224"/>
              <a:gd name="T62" fmla="*/ 3 w 769"/>
              <a:gd name="T63" fmla="*/ 1444 h 3224"/>
              <a:gd name="T64" fmla="*/ 17 w 769"/>
              <a:gd name="T65" fmla="*/ 1270 h 3224"/>
              <a:gd name="T66" fmla="*/ 42 w 769"/>
              <a:gd name="T67" fmla="*/ 1099 h 3224"/>
              <a:gd name="T68" fmla="*/ 73 w 769"/>
              <a:gd name="T69" fmla="*/ 933 h 3224"/>
              <a:gd name="T70" fmla="*/ 114 w 769"/>
              <a:gd name="T71" fmla="*/ 766 h 3224"/>
              <a:gd name="T72" fmla="*/ 163 w 769"/>
              <a:gd name="T73" fmla="*/ 605 h 3224"/>
              <a:gd name="T74" fmla="*/ 221 w 769"/>
              <a:gd name="T75" fmla="*/ 448 h 3224"/>
              <a:gd name="T76" fmla="*/ 285 w 769"/>
              <a:gd name="T77" fmla="*/ 294 h 3224"/>
              <a:gd name="T78" fmla="*/ 359 w 769"/>
              <a:gd name="T79" fmla="*/ 145 h 3224"/>
              <a:gd name="T80" fmla="*/ 439 w 769"/>
              <a:gd name="T81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9" h="3224">
                <a:moveTo>
                  <a:pt x="439" y="0"/>
                </a:moveTo>
                <a:lnTo>
                  <a:pt x="769" y="0"/>
                </a:lnTo>
                <a:lnTo>
                  <a:pt x="679" y="157"/>
                </a:lnTo>
                <a:lnTo>
                  <a:pt x="599" y="318"/>
                </a:lnTo>
                <a:lnTo>
                  <a:pt x="525" y="484"/>
                </a:lnTo>
                <a:lnTo>
                  <a:pt x="459" y="654"/>
                </a:lnTo>
                <a:lnTo>
                  <a:pt x="401" y="828"/>
                </a:lnTo>
                <a:lnTo>
                  <a:pt x="352" y="1006"/>
                </a:lnTo>
                <a:lnTo>
                  <a:pt x="310" y="1186"/>
                </a:lnTo>
                <a:lnTo>
                  <a:pt x="278" y="1370"/>
                </a:lnTo>
                <a:lnTo>
                  <a:pt x="254" y="1556"/>
                </a:lnTo>
                <a:lnTo>
                  <a:pt x="240" y="1747"/>
                </a:lnTo>
                <a:lnTo>
                  <a:pt x="236" y="1937"/>
                </a:lnTo>
                <a:lnTo>
                  <a:pt x="240" y="2130"/>
                </a:lnTo>
                <a:lnTo>
                  <a:pt x="256" y="2319"/>
                </a:lnTo>
                <a:lnTo>
                  <a:pt x="278" y="2506"/>
                </a:lnTo>
                <a:lnTo>
                  <a:pt x="312" y="2690"/>
                </a:lnTo>
                <a:lnTo>
                  <a:pt x="354" y="2872"/>
                </a:lnTo>
                <a:lnTo>
                  <a:pt x="403" y="3049"/>
                </a:lnTo>
                <a:lnTo>
                  <a:pt x="460" y="3224"/>
                </a:lnTo>
                <a:lnTo>
                  <a:pt x="429" y="3224"/>
                </a:lnTo>
                <a:lnTo>
                  <a:pt x="350" y="3080"/>
                </a:lnTo>
                <a:lnTo>
                  <a:pt x="280" y="2932"/>
                </a:lnTo>
                <a:lnTo>
                  <a:pt x="215" y="2779"/>
                </a:lnTo>
                <a:lnTo>
                  <a:pt x="159" y="2624"/>
                </a:lnTo>
                <a:lnTo>
                  <a:pt x="112" y="2463"/>
                </a:lnTo>
                <a:lnTo>
                  <a:pt x="72" y="2300"/>
                </a:lnTo>
                <a:lnTo>
                  <a:pt x="40" y="2135"/>
                </a:lnTo>
                <a:lnTo>
                  <a:pt x="17" y="1965"/>
                </a:lnTo>
                <a:lnTo>
                  <a:pt x="3" y="1794"/>
                </a:lnTo>
                <a:lnTo>
                  <a:pt x="0" y="1621"/>
                </a:lnTo>
                <a:lnTo>
                  <a:pt x="3" y="1444"/>
                </a:lnTo>
                <a:lnTo>
                  <a:pt x="17" y="1270"/>
                </a:lnTo>
                <a:lnTo>
                  <a:pt x="42" y="1099"/>
                </a:lnTo>
                <a:lnTo>
                  <a:pt x="73" y="933"/>
                </a:lnTo>
                <a:lnTo>
                  <a:pt x="114" y="766"/>
                </a:lnTo>
                <a:lnTo>
                  <a:pt x="163" y="605"/>
                </a:lnTo>
                <a:lnTo>
                  <a:pt x="221" y="448"/>
                </a:lnTo>
                <a:lnTo>
                  <a:pt x="285" y="294"/>
                </a:lnTo>
                <a:lnTo>
                  <a:pt x="359" y="145"/>
                </a:lnTo>
                <a:lnTo>
                  <a:pt x="439" y="0"/>
                </a:lnTo>
                <a:close/>
              </a:path>
            </a:pathLst>
          </a:custGeom>
          <a:solidFill>
            <a:srgbClr val="00B050"/>
          </a:solidFill>
          <a:ln w="0">
            <a:noFill/>
            <a:prstDash val="solid"/>
            <a:round/>
          </a:ln>
        </p:spPr>
        <p:txBody>
          <a:bodyPr vert="horz" wrap="square" lIns="91429" tIns="45714" rIns="91429" bIns="45714" numCol="1" anchor="t" anchorCtr="0" compatLnSpc="1"/>
          <a:lstStyle/>
          <a:p>
            <a:endParaRPr lang="zh-CN" altLang="en-US" sz="1420"/>
          </a:p>
        </p:txBody>
      </p:sp>
      <p:sp>
        <p:nvSpPr>
          <p:cNvPr id="9" name="Freeform 10"/>
          <p:cNvSpPr/>
          <p:nvPr/>
        </p:nvSpPr>
        <p:spPr bwMode="auto">
          <a:xfrm flipH="1">
            <a:off x="1590675" y="1010921"/>
            <a:ext cx="3196590" cy="5339715"/>
          </a:xfrm>
          <a:custGeom>
            <a:avLst/>
            <a:gdLst>
              <a:gd name="T0" fmla="*/ 354 w 2330"/>
              <a:gd name="T1" fmla="*/ 0 h 3224"/>
              <a:gd name="T2" fmla="*/ 2330 w 2330"/>
              <a:gd name="T3" fmla="*/ 0 h 3224"/>
              <a:gd name="T4" fmla="*/ 2330 w 2330"/>
              <a:gd name="T5" fmla="*/ 3224 h 3224"/>
              <a:gd name="T6" fmla="*/ 366 w 2330"/>
              <a:gd name="T7" fmla="*/ 3224 h 3224"/>
              <a:gd name="T8" fmla="*/ 292 w 2330"/>
              <a:gd name="T9" fmla="*/ 3058 h 3224"/>
              <a:gd name="T10" fmla="*/ 226 w 2330"/>
              <a:gd name="T11" fmla="*/ 2886 h 3224"/>
              <a:gd name="T12" fmla="*/ 166 w 2330"/>
              <a:gd name="T13" fmla="*/ 2713 h 3224"/>
              <a:gd name="T14" fmla="*/ 117 w 2330"/>
              <a:gd name="T15" fmla="*/ 2534 h 3224"/>
              <a:gd name="T16" fmla="*/ 75 w 2330"/>
              <a:gd name="T17" fmla="*/ 2354 h 3224"/>
              <a:gd name="T18" fmla="*/ 42 w 2330"/>
              <a:gd name="T19" fmla="*/ 2168 h 3224"/>
              <a:gd name="T20" fmla="*/ 19 w 2330"/>
              <a:gd name="T21" fmla="*/ 1981 h 3224"/>
              <a:gd name="T22" fmla="*/ 5 w 2330"/>
              <a:gd name="T23" fmla="*/ 1792 h 3224"/>
              <a:gd name="T24" fmla="*/ 0 w 2330"/>
              <a:gd name="T25" fmla="*/ 1599 h 3224"/>
              <a:gd name="T26" fmla="*/ 5 w 2330"/>
              <a:gd name="T27" fmla="*/ 1410 h 3224"/>
              <a:gd name="T28" fmla="*/ 19 w 2330"/>
              <a:gd name="T29" fmla="*/ 1223 h 3224"/>
              <a:gd name="T30" fmla="*/ 42 w 2330"/>
              <a:gd name="T31" fmla="*/ 1039 h 3224"/>
              <a:gd name="T32" fmla="*/ 73 w 2330"/>
              <a:gd name="T33" fmla="*/ 857 h 3224"/>
              <a:gd name="T34" fmla="*/ 112 w 2330"/>
              <a:gd name="T35" fmla="*/ 679 h 3224"/>
              <a:gd name="T36" fmla="*/ 161 w 2330"/>
              <a:gd name="T37" fmla="*/ 504 h 3224"/>
              <a:gd name="T38" fmla="*/ 217 w 2330"/>
              <a:gd name="T39" fmla="*/ 332 h 3224"/>
              <a:gd name="T40" fmla="*/ 282 w 2330"/>
              <a:gd name="T41" fmla="*/ 162 h 3224"/>
              <a:gd name="T42" fmla="*/ 354 w 2330"/>
              <a:gd name="T43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30" h="3224">
                <a:moveTo>
                  <a:pt x="354" y="0"/>
                </a:moveTo>
                <a:lnTo>
                  <a:pt x="2330" y="0"/>
                </a:lnTo>
                <a:lnTo>
                  <a:pt x="2330" y="3224"/>
                </a:lnTo>
                <a:lnTo>
                  <a:pt x="366" y="3224"/>
                </a:lnTo>
                <a:lnTo>
                  <a:pt x="292" y="3058"/>
                </a:lnTo>
                <a:lnTo>
                  <a:pt x="226" y="2886"/>
                </a:lnTo>
                <a:lnTo>
                  <a:pt x="166" y="2713"/>
                </a:lnTo>
                <a:lnTo>
                  <a:pt x="117" y="2534"/>
                </a:lnTo>
                <a:lnTo>
                  <a:pt x="75" y="2354"/>
                </a:lnTo>
                <a:lnTo>
                  <a:pt x="42" y="2168"/>
                </a:lnTo>
                <a:lnTo>
                  <a:pt x="19" y="1981"/>
                </a:lnTo>
                <a:lnTo>
                  <a:pt x="5" y="1792"/>
                </a:lnTo>
                <a:lnTo>
                  <a:pt x="0" y="1599"/>
                </a:lnTo>
                <a:lnTo>
                  <a:pt x="5" y="1410"/>
                </a:lnTo>
                <a:lnTo>
                  <a:pt x="19" y="1223"/>
                </a:lnTo>
                <a:lnTo>
                  <a:pt x="42" y="1039"/>
                </a:lnTo>
                <a:lnTo>
                  <a:pt x="73" y="857"/>
                </a:lnTo>
                <a:lnTo>
                  <a:pt x="112" y="679"/>
                </a:lnTo>
                <a:lnTo>
                  <a:pt x="161" y="504"/>
                </a:lnTo>
                <a:lnTo>
                  <a:pt x="217" y="332"/>
                </a:lnTo>
                <a:lnTo>
                  <a:pt x="282" y="162"/>
                </a:lnTo>
                <a:lnTo>
                  <a:pt x="354" y="0"/>
                </a:ln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</a:ln>
        </p:spPr>
        <p:txBody>
          <a:bodyPr vert="horz" wrap="square" lIns="91429" tIns="45714" rIns="91429" bIns="45714" numCol="1" anchor="t" anchorCtr="0" compatLnSpc="1"/>
          <a:lstStyle/>
          <a:p>
            <a:endParaRPr lang="zh-CN" altLang="en-US" sz="1420"/>
          </a:p>
        </p:txBody>
      </p:sp>
      <p:sp>
        <p:nvSpPr>
          <p:cNvPr id="10" name="Freeform 7"/>
          <p:cNvSpPr/>
          <p:nvPr/>
        </p:nvSpPr>
        <p:spPr bwMode="auto">
          <a:xfrm flipH="1">
            <a:off x="3827145" y="1010920"/>
            <a:ext cx="1220470" cy="5339080"/>
          </a:xfrm>
          <a:custGeom>
            <a:avLst/>
            <a:gdLst>
              <a:gd name="T0" fmla="*/ 439 w 769"/>
              <a:gd name="T1" fmla="*/ 0 h 3224"/>
              <a:gd name="T2" fmla="*/ 769 w 769"/>
              <a:gd name="T3" fmla="*/ 0 h 3224"/>
              <a:gd name="T4" fmla="*/ 679 w 769"/>
              <a:gd name="T5" fmla="*/ 157 h 3224"/>
              <a:gd name="T6" fmla="*/ 599 w 769"/>
              <a:gd name="T7" fmla="*/ 318 h 3224"/>
              <a:gd name="T8" fmla="*/ 525 w 769"/>
              <a:gd name="T9" fmla="*/ 484 h 3224"/>
              <a:gd name="T10" fmla="*/ 459 w 769"/>
              <a:gd name="T11" fmla="*/ 654 h 3224"/>
              <a:gd name="T12" fmla="*/ 401 w 769"/>
              <a:gd name="T13" fmla="*/ 828 h 3224"/>
              <a:gd name="T14" fmla="*/ 352 w 769"/>
              <a:gd name="T15" fmla="*/ 1006 h 3224"/>
              <a:gd name="T16" fmla="*/ 310 w 769"/>
              <a:gd name="T17" fmla="*/ 1186 h 3224"/>
              <a:gd name="T18" fmla="*/ 278 w 769"/>
              <a:gd name="T19" fmla="*/ 1370 h 3224"/>
              <a:gd name="T20" fmla="*/ 254 w 769"/>
              <a:gd name="T21" fmla="*/ 1556 h 3224"/>
              <a:gd name="T22" fmla="*/ 240 w 769"/>
              <a:gd name="T23" fmla="*/ 1747 h 3224"/>
              <a:gd name="T24" fmla="*/ 236 w 769"/>
              <a:gd name="T25" fmla="*/ 1937 h 3224"/>
              <a:gd name="T26" fmla="*/ 240 w 769"/>
              <a:gd name="T27" fmla="*/ 2130 h 3224"/>
              <a:gd name="T28" fmla="*/ 256 w 769"/>
              <a:gd name="T29" fmla="*/ 2319 h 3224"/>
              <a:gd name="T30" fmla="*/ 278 w 769"/>
              <a:gd name="T31" fmla="*/ 2506 h 3224"/>
              <a:gd name="T32" fmla="*/ 312 w 769"/>
              <a:gd name="T33" fmla="*/ 2690 h 3224"/>
              <a:gd name="T34" fmla="*/ 354 w 769"/>
              <a:gd name="T35" fmla="*/ 2872 h 3224"/>
              <a:gd name="T36" fmla="*/ 403 w 769"/>
              <a:gd name="T37" fmla="*/ 3049 h 3224"/>
              <a:gd name="T38" fmla="*/ 460 w 769"/>
              <a:gd name="T39" fmla="*/ 3224 h 3224"/>
              <a:gd name="T40" fmla="*/ 429 w 769"/>
              <a:gd name="T41" fmla="*/ 3224 h 3224"/>
              <a:gd name="T42" fmla="*/ 350 w 769"/>
              <a:gd name="T43" fmla="*/ 3080 h 3224"/>
              <a:gd name="T44" fmla="*/ 280 w 769"/>
              <a:gd name="T45" fmla="*/ 2932 h 3224"/>
              <a:gd name="T46" fmla="*/ 215 w 769"/>
              <a:gd name="T47" fmla="*/ 2779 h 3224"/>
              <a:gd name="T48" fmla="*/ 159 w 769"/>
              <a:gd name="T49" fmla="*/ 2624 h 3224"/>
              <a:gd name="T50" fmla="*/ 112 w 769"/>
              <a:gd name="T51" fmla="*/ 2463 h 3224"/>
              <a:gd name="T52" fmla="*/ 72 w 769"/>
              <a:gd name="T53" fmla="*/ 2300 h 3224"/>
              <a:gd name="T54" fmla="*/ 40 w 769"/>
              <a:gd name="T55" fmla="*/ 2135 h 3224"/>
              <a:gd name="T56" fmla="*/ 17 w 769"/>
              <a:gd name="T57" fmla="*/ 1965 h 3224"/>
              <a:gd name="T58" fmla="*/ 3 w 769"/>
              <a:gd name="T59" fmla="*/ 1794 h 3224"/>
              <a:gd name="T60" fmla="*/ 0 w 769"/>
              <a:gd name="T61" fmla="*/ 1621 h 3224"/>
              <a:gd name="T62" fmla="*/ 3 w 769"/>
              <a:gd name="T63" fmla="*/ 1444 h 3224"/>
              <a:gd name="T64" fmla="*/ 17 w 769"/>
              <a:gd name="T65" fmla="*/ 1270 h 3224"/>
              <a:gd name="T66" fmla="*/ 42 w 769"/>
              <a:gd name="T67" fmla="*/ 1099 h 3224"/>
              <a:gd name="T68" fmla="*/ 73 w 769"/>
              <a:gd name="T69" fmla="*/ 933 h 3224"/>
              <a:gd name="T70" fmla="*/ 114 w 769"/>
              <a:gd name="T71" fmla="*/ 766 h 3224"/>
              <a:gd name="T72" fmla="*/ 163 w 769"/>
              <a:gd name="T73" fmla="*/ 605 h 3224"/>
              <a:gd name="T74" fmla="*/ 221 w 769"/>
              <a:gd name="T75" fmla="*/ 448 h 3224"/>
              <a:gd name="T76" fmla="*/ 285 w 769"/>
              <a:gd name="T77" fmla="*/ 294 h 3224"/>
              <a:gd name="T78" fmla="*/ 359 w 769"/>
              <a:gd name="T79" fmla="*/ 145 h 3224"/>
              <a:gd name="T80" fmla="*/ 439 w 769"/>
              <a:gd name="T81" fmla="*/ 0 h 3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9" h="3224">
                <a:moveTo>
                  <a:pt x="439" y="0"/>
                </a:moveTo>
                <a:lnTo>
                  <a:pt x="769" y="0"/>
                </a:lnTo>
                <a:lnTo>
                  <a:pt x="679" y="157"/>
                </a:lnTo>
                <a:lnTo>
                  <a:pt x="599" y="318"/>
                </a:lnTo>
                <a:lnTo>
                  <a:pt x="525" y="484"/>
                </a:lnTo>
                <a:lnTo>
                  <a:pt x="459" y="654"/>
                </a:lnTo>
                <a:lnTo>
                  <a:pt x="401" y="828"/>
                </a:lnTo>
                <a:lnTo>
                  <a:pt x="352" y="1006"/>
                </a:lnTo>
                <a:lnTo>
                  <a:pt x="310" y="1186"/>
                </a:lnTo>
                <a:lnTo>
                  <a:pt x="278" y="1370"/>
                </a:lnTo>
                <a:lnTo>
                  <a:pt x="254" y="1556"/>
                </a:lnTo>
                <a:lnTo>
                  <a:pt x="240" y="1747"/>
                </a:lnTo>
                <a:lnTo>
                  <a:pt x="236" y="1937"/>
                </a:lnTo>
                <a:lnTo>
                  <a:pt x="240" y="2130"/>
                </a:lnTo>
                <a:lnTo>
                  <a:pt x="256" y="2319"/>
                </a:lnTo>
                <a:lnTo>
                  <a:pt x="278" y="2506"/>
                </a:lnTo>
                <a:lnTo>
                  <a:pt x="312" y="2690"/>
                </a:lnTo>
                <a:lnTo>
                  <a:pt x="354" y="2872"/>
                </a:lnTo>
                <a:lnTo>
                  <a:pt x="403" y="3049"/>
                </a:lnTo>
                <a:lnTo>
                  <a:pt x="460" y="3224"/>
                </a:lnTo>
                <a:lnTo>
                  <a:pt x="429" y="3224"/>
                </a:lnTo>
                <a:lnTo>
                  <a:pt x="350" y="3080"/>
                </a:lnTo>
                <a:lnTo>
                  <a:pt x="280" y="2932"/>
                </a:lnTo>
                <a:lnTo>
                  <a:pt x="215" y="2779"/>
                </a:lnTo>
                <a:lnTo>
                  <a:pt x="159" y="2624"/>
                </a:lnTo>
                <a:lnTo>
                  <a:pt x="112" y="2463"/>
                </a:lnTo>
                <a:lnTo>
                  <a:pt x="72" y="2300"/>
                </a:lnTo>
                <a:lnTo>
                  <a:pt x="40" y="2135"/>
                </a:lnTo>
                <a:lnTo>
                  <a:pt x="17" y="1965"/>
                </a:lnTo>
                <a:lnTo>
                  <a:pt x="3" y="1794"/>
                </a:lnTo>
                <a:lnTo>
                  <a:pt x="0" y="1621"/>
                </a:lnTo>
                <a:lnTo>
                  <a:pt x="3" y="1444"/>
                </a:lnTo>
                <a:lnTo>
                  <a:pt x="17" y="1270"/>
                </a:lnTo>
                <a:lnTo>
                  <a:pt x="42" y="1099"/>
                </a:lnTo>
                <a:lnTo>
                  <a:pt x="73" y="933"/>
                </a:lnTo>
                <a:lnTo>
                  <a:pt x="114" y="766"/>
                </a:lnTo>
                <a:lnTo>
                  <a:pt x="163" y="605"/>
                </a:lnTo>
                <a:lnTo>
                  <a:pt x="221" y="448"/>
                </a:lnTo>
                <a:lnTo>
                  <a:pt x="285" y="294"/>
                </a:lnTo>
                <a:lnTo>
                  <a:pt x="359" y="145"/>
                </a:lnTo>
                <a:lnTo>
                  <a:pt x="439" y="0"/>
                </a:lnTo>
                <a:close/>
              </a:path>
            </a:pathLst>
          </a:custGeom>
          <a:solidFill>
            <a:srgbClr val="00B050"/>
          </a:solidFill>
          <a:ln w="0">
            <a:noFill/>
            <a:prstDash val="solid"/>
            <a:round/>
          </a:ln>
        </p:spPr>
        <p:txBody>
          <a:bodyPr vert="horz" wrap="square" lIns="91429" tIns="45714" rIns="91429" bIns="45714" numCol="1" anchor="t" anchorCtr="0" compatLnSpc="1"/>
          <a:lstStyle/>
          <a:p>
            <a:endParaRPr lang="zh-CN" altLang="en-US" sz="1420"/>
          </a:p>
        </p:txBody>
      </p:sp>
      <p:sp>
        <p:nvSpPr>
          <p:cNvPr id="15" name="MH_Others_1">
            <a:extLst>
              <a:ext uri="{FF2B5EF4-FFF2-40B4-BE49-F238E27FC236}">
                <a16:creationId xmlns:a16="http://schemas.microsoft.com/office/drawing/2014/main" xmlns="" id="{30FB1E90-C8CC-4CA0-8E7E-521D812BE5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00531" y="279719"/>
            <a:ext cx="4286885" cy="4921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endParaRPr lang="zh-CN" altLang="zh-CN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MH_Others_1">
            <a:extLst>
              <a:ext uri="{FF2B5EF4-FFF2-40B4-BE49-F238E27FC236}">
                <a16:creationId xmlns:a16="http://schemas.microsoft.com/office/drawing/2014/main" xmlns="" id="{04647BAB-B8FA-4DC7-98F9-2A9F61D11E7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2716" y="191919"/>
            <a:ext cx="6015162" cy="49244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zh-CN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青岛版小学</a:t>
            </a:r>
            <a:r>
              <a:rPr lang="en-US" altLang="zh-CN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《</a:t>
            </a:r>
            <a:r>
              <a:rPr lang="zh-CN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科学</a:t>
            </a:r>
            <a:r>
              <a:rPr lang="en-US" altLang="zh-CN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》</a:t>
            </a:r>
            <a:r>
              <a:rPr lang="zh-CN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（六</a:t>
            </a:r>
            <a:r>
              <a:rPr lang="en-US" altLang="zh-CN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·</a:t>
            </a:r>
            <a:r>
              <a:rPr lang="zh-CN" alt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三学制）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52" r="15155" b="15555"/>
          <a:stretch>
            <a:fillRect/>
          </a:stretch>
        </p:blipFill>
        <p:spPr>
          <a:xfrm>
            <a:off x="7025640" y="1356585"/>
            <a:ext cx="2953760" cy="2582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37" t="25305" r="10473" b="55667"/>
          <a:stretch/>
        </p:blipFill>
        <p:spPr>
          <a:xfrm>
            <a:off x="2445248" y="1318718"/>
            <a:ext cx="3293485" cy="261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文本框 10"/>
          <p:cNvSpPr txBox="1"/>
          <p:nvPr/>
        </p:nvSpPr>
        <p:spPr>
          <a:xfrm>
            <a:off x="2445248" y="4348995"/>
            <a:ext cx="3144579" cy="138499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水体表面与深处温差较大，容易让人抽筋。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877238" y="4377450"/>
            <a:ext cx="3250563" cy="138499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野外人烟稀少，发生意外很难第一时间获救。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577340" y="922666"/>
            <a:ext cx="905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活动</a:t>
            </a:r>
            <a:r>
              <a:rPr lang="en-US" altLang="zh-CN" sz="4000" b="1" dirty="0">
                <a:solidFill>
                  <a:srgbClr val="FF0000"/>
                </a:solidFill>
              </a:rPr>
              <a:t>3</a:t>
            </a:r>
            <a:r>
              <a:rPr lang="zh-CN" altLang="en-US" sz="4000" dirty="0">
                <a:solidFill>
                  <a:srgbClr val="FF0000"/>
                </a:solidFill>
              </a:rPr>
              <a:t>：探究预防溺水的措施</a:t>
            </a:r>
            <a:endParaRPr lang="zh-CN" altLang="en-US" sz="4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: 圆角 3">
            <a:extLst>
              <a:ext uri="{FF2B5EF4-FFF2-40B4-BE49-F238E27FC236}">
                <a16:creationId xmlns:a16="http://schemas.microsoft.com/office/drawing/2014/main" xmlns="" id="{D1A9E6B2-1D1B-4D2C-96C8-534B3F9AC241}"/>
              </a:ext>
            </a:extLst>
          </p:cNvPr>
          <p:cNvSpPr/>
          <p:nvPr/>
        </p:nvSpPr>
        <p:spPr>
          <a:xfrm>
            <a:off x="966153" y="2581644"/>
            <a:ext cx="10471467" cy="230663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marL="742950" indent="-285750"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2pPr>
            <a:lvl3pPr marL="1143000" indent="-228600"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3pPr>
            <a:lvl4pPr marL="1600200" indent="-228600"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4pPr>
            <a:lvl5pPr marL="2057400" indent="-228600"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rgbClr val="1D4E7F"/>
                </a:solidFill>
                <a:latin typeface="楷体" panose="02010609060101010101" pitchFamily="49" charset="-122"/>
                <a:ea typeface="宋体" panose="02010600030101010101" pitchFamily="2" charset="-122"/>
              </a:rPr>
              <a:t>探究要求：</a:t>
            </a:r>
            <a:endParaRPr lang="en-US" altLang="zh-CN" sz="2800" dirty="0">
              <a:solidFill>
                <a:srgbClr val="1D4E7F"/>
              </a:solidFill>
              <a:latin typeface="楷体" panose="02010609060101010101" pitchFamily="49" charset="-122"/>
              <a:ea typeface="宋体" panose="02010600030101010101" pitchFamily="2" charset="-122"/>
            </a:endParaRPr>
          </a:p>
          <a:p>
            <a:pPr algn="just" eaLnBrk="1" hangingPunct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1D4E7F"/>
                </a:solidFill>
                <a:latin typeface="楷体" panose="02010609060101010101" pitchFamily="49" charset="-122"/>
                <a:ea typeface="宋体" panose="02010600030101010101" pitchFamily="2" charset="-122"/>
              </a:rPr>
              <a:t>4</a:t>
            </a:r>
            <a:r>
              <a:rPr lang="zh-CN" altLang="en-US" sz="2400" dirty="0">
                <a:solidFill>
                  <a:srgbClr val="1D4E7F"/>
                </a:solidFill>
                <a:latin typeface="楷体" panose="02010609060101010101" pitchFamily="49" charset="-122"/>
                <a:ea typeface="宋体" panose="02010600030101010101" pitchFamily="2" charset="-122"/>
              </a:rPr>
              <a:t>人小组合作，讨论防溺水的措施。可从预防、救助、施救等方面思考。</a:t>
            </a:r>
            <a:endParaRPr lang="en-US" altLang="zh-CN" sz="2400" dirty="0">
              <a:solidFill>
                <a:srgbClr val="1D4E7F"/>
              </a:solidFill>
              <a:latin typeface="楷体" panose="02010609060101010101" pitchFamily="49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607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9DB89732-7B8D-4574-944D-E7F8A9963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6434251"/>
              </p:ext>
            </p:extLst>
          </p:nvPr>
        </p:nvGraphicFramePr>
        <p:xfrm>
          <a:off x="539750" y="1708149"/>
          <a:ext cx="10897870" cy="5092974"/>
        </p:xfrm>
        <a:graphic>
          <a:graphicData uri="http://schemas.openxmlformats.org/drawingml/2006/table">
            <a:tbl>
              <a:tblPr/>
              <a:tblGrid>
                <a:gridCol w="1958593">
                  <a:extLst>
                    <a:ext uri="{9D8B030D-6E8A-4147-A177-3AD203B41FA5}">
                      <a16:colId xmlns:a16="http://schemas.microsoft.com/office/drawing/2014/main" xmlns="" val="722777543"/>
                    </a:ext>
                  </a:extLst>
                </a:gridCol>
                <a:gridCol w="4007792">
                  <a:extLst>
                    <a:ext uri="{9D8B030D-6E8A-4147-A177-3AD203B41FA5}">
                      <a16:colId xmlns:a16="http://schemas.microsoft.com/office/drawing/2014/main" xmlns="" val="2786447331"/>
                    </a:ext>
                  </a:extLst>
                </a:gridCol>
                <a:gridCol w="2441171">
                  <a:extLst>
                    <a:ext uri="{9D8B030D-6E8A-4147-A177-3AD203B41FA5}">
                      <a16:colId xmlns:a16="http://schemas.microsoft.com/office/drawing/2014/main" xmlns="" val="3813283705"/>
                    </a:ext>
                  </a:extLst>
                </a:gridCol>
                <a:gridCol w="2490314">
                  <a:extLst>
                    <a:ext uri="{9D8B030D-6E8A-4147-A177-3AD203B41FA5}">
                      <a16:colId xmlns:a16="http://schemas.microsoft.com/office/drawing/2014/main" xmlns="" val="1716675390"/>
                    </a:ext>
                  </a:extLst>
                </a:gridCol>
              </a:tblGrid>
              <a:tr h="10453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事故地点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施救方法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建     议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理  由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8457856"/>
                  </a:ext>
                </a:extLst>
              </a:tr>
              <a:tr h="20238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河边落水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3916209"/>
                  </a:ext>
                </a:extLst>
              </a:tr>
              <a:tr h="20238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池塘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水库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8203067"/>
                  </a:ext>
                </a:extLst>
              </a:tr>
            </a:tbl>
          </a:graphicData>
        </a:graphic>
      </p:graphicFrame>
      <p:sp>
        <p:nvSpPr>
          <p:cNvPr id="3" name="矩形: 圆角 3">
            <a:extLst>
              <a:ext uri="{FF2B5EF4-FFF2-40B4-BE49-F238E27FC236}">
                <a16:creationId xmlns:a16="http://schemas.microsoft.com/office/drawing/2014/main" xmlns="" id="{323310C8-603D-4D94-B1A9-A08AF63193E8}"/>
              </a:ext>
            </a:extLst>
          </p:cNvPr>
          <p:cNvSpPr/>
          <p:nvPr/>
        </p:nvSpPr>
        <p:spPr>
          <a:xfrm>
            <a:off x="2268537" y="1058863"/>
            <a:ext cx="6409451" cy="55657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marL="742950" indent="-285750"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2pPr>
            <a:lvl3pPr marL="1143000" indent="-228600"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3pPr>
            <a:lvl4pPr marL="1600200" indent="-228600"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4pPr>
            <a:lvl5pPr marL="2057400" indent="-228600"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400" u="sng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</a:t>
            </a:r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小学合作探究记录表</a:t>
            </a:r>
          </a:p>
        </p:txBody>
      </p:sp>
    </p:spTree>
    <p:extLst>
      <p:ext uri="{BB962C8B-B14F-4D97-AF65-F5344CB8AC3E}">
        <p14:creationId xmlns:p14="http://schemas.microsoft.com/office/powerpoint/2010/main" xmlns="" val="92900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34975" y="975360"/>
            <a:ext cx="193484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1" dirty="0">
                <a:solidFill>
                  <a:schemeClr val="accent2">
                    <a:lumMod val="75000"/>
                  </a:schemeClr>
                </a:solidFill>
              </a:rPr>
              <a:t>交流分享</a:t>
            </a:r>
            <a:endParaRPr lang="en-US" altLang="zh-C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12470" y="2433320"/>
            <a:ext cx="987552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4000" dirty="0"/>
              <a:t>　　</a:t>
            </a:r>
          </a:p>
        </p:txBody>
      </p:sp>
      <p:pic>
        <p:nvPicPr>
          <p:cNvPr id="5" name="Picture 6" descr="http://5b0988e595225.cdn.sohucs.com/images/20190805/dbab718bdf4e4c41bc9047c455454be6.jpeg">
            <a:extLst>
              <a:ext uri="{FF2B5EF4-FFF2-40B4-BE49-F238E27FC236}">
                <a16:creationId xmlns:a16="http://schemas.microsoft.com/office/drawing/2014/main" xmlns="" id="{2233622E-32FC-4962-A00C-17CA68726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747" y="760646"/>
            <a:ext cx="7980633" cy="589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843973" y="1440180"/>
            <a:ext cx="711009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遇到溺水怎么办？</a:t>
            </a:r>
          </a:p>
        </p:txBody>
      </p:sp>
      <p:pic>
        <p:nvPicPr>
          <p:cNvPr id="100" name="图片 9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0855" y="2955925"/>
            <a:ext cx="4084955" cy="2089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5810" y="2864485"/>
            <a:ext cx="6956425" cy="255333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4000" dirty="0"/>
              <a:t>　　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不慎落水后，不要惊慌，迅速把头向后仰，使口鼻露出水面，尽量寻找、抓住一些漂浮物求生。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E8F41CE-D5CE-42AE-B829-131B8DC83E7E}"/>
              </a:ext>
            </a:extLst>
          </p:cNvPr>
          <p:cNvSpPr/>
          <p:nvPr/>
        </p:nvSpPr>
        <p:spPr>
          <a:xfrm>
            <a:off x="328295" y="855405"/>
            <a:ext cx="193484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1" dirty="0">
                <a:solidFill>
                  <a:schemeClr val="accent2">
                    <a:lumMod val="75000"/>
                  </a:schemeClr>
                </a:solidFill>
              </a:rPr>
              <a:t>交流分享</a:t>
            </a:r>
            <a:endParaRPr lang="en-US" altLang="zh-C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39970" y="2773045"/>
            <a:ext cx="6339205" cy="255333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4000" dirty="0"/>
              <a:t>　　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腿抽筋后，采取仰泳姿势或站立，小腿用力伸蹬，用手将脚拇指向上扳，尽快脱离危险。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33533" y="1489680"/>
            <a:ext cx="711009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遇到溺水怎么办？</a:t>
            </a:r>
          </a:p>
        </p:txBody>
      </p:sp>
      <p:pic>
        <p:nvPicPr>
          <p:cNvPr id="101" name="图片 10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2955925"/>
            <a:ext cx="4041775" cy="1959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BBCF1239-8D09-44AF-A141-E0A8908B1F52}"/>
              </a:ext>
            </a:extLst>
          </p:cNvPr>
          <p:cNvSpPr/>
          <p:nvPr/>
        </p:nvSpPr>
        <p:spPr>
          <a:xfrm>
            <a:off x="434975" y="975360"/>
            <a:ext cx="193484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1" dirty="0">
                <a:solidFill>
                  <a:schemeClr val="accent2">
                    <a:lumMod val="75000"/>
                  </a:schemeClr>
                </a:solidFill>
              </a:rPr>
              <a:t>交流分享</a:t>
            </a:r>
            <a:endParaRPr lang="en-US" altLang="zh-C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48555" y="2967355"/>
            <a:ext cx="6186805" cy="1938020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4000" dirty="0"/>
              <a:t>　　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冬天冰面破裂导致落水，应立即扒住未破裂的冰面，大声呼救。</a:t>
            </a:r>
          </a:p>
        </p:txBody>
      </p:sp>
      <p:pic>
        <p:nvPicPr>
          <p:cNvPr id="103" name="图片 10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7035" y="2955925"/>
            <a:ext cx="4267200" cy="1949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DEAB029-8773-4B0E-AA64-1D3A5706DD4E}"/>
              </a:ext>
            </a:extLst>
          </p:cNvPr>
          <p:cNvSpPr/>
          <p:nvPr/>
        </p:nvSpPr>
        <p:spPr>
          <a:xfrm>
            <a:off x="4133533" y="1489680"/>
            <a:ext cx="711009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遇到溺水怎么办？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71B301C-D793-4AE5-93C6-939089E31BE3}"/>
              </a:ext>
            </a:extLst>
          </p:cNvPr>
          <p:cNvSpPr/>
          <p:nvPr/>
        </p:nvSpPr>
        <p:spPr>
          <a:xfrm>
            <a:off x="434975" y="975360"/>
            <a:ext cx="193484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1" dirty="0">
                <a:solidFill>
                  <a:schemeClr val="accent2">
                    <a:lumMod val="75000"/>
                  </a:schemeClr>
                </a:solidFill>
              </a:rPr>
              <a:t>交流分享</a:t>
            </a:r>
            <a:endParaRPr lang="en-US" altLang="zh-C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落水自救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67555" y="806214"/>
            <a:ext cx="9493955" cy="5639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575810" y="2868295"/>
            <a:ext cx="6886088" cy="3170099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4000" dirty="0"/>
              <a:t>　　</a:t>
            </a:r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发现有人落水，应第一时间大声呼救或拨打报警电话，还可以就近将木棍、绳索等抛给落水者，再将其拖至岸上，小学生切忌下水施救。</a:t>
            </a:r>
          </a:p>
        </p:txBody>
      </p:sp>
      <p:pic>
        <p:nvPicPr>
          <p:cNvPr id="102" name="图片 10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630" y="2868295"/>
            <a:ext cx="4107180" cy="1842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85BC827E-D3DB-4CAF-92EF-89B227A31E5E}"/>
              </a:ext>
            </a:extLst>
          </p:cNvPr>
          <p:cNvSpPr/>
          <p:nvPr/>
        </p:nvSpPr>
        <p:spPr>
          <a:xfrm>
            <a:off x="4133533" y="1489680"/>
            <a:ext cx="711009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遇到溺水怎么办？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DBC6BDD-D0CC-4870-B837-AAF53E81BB15}"/>
              </a:ext>
            </a:extLst>
          </p:cNvPr>
          <p:cNvSpPr/>
          <p:nvPr/>
        </p:nvSpPr>
        <p:spPr>
          <a:xfrm>
            <a:off x="434975" y="975360"/>
            <a:ext cx="193484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b="1" dirty="0">
                <a:solidFill>
                  <a:schemeClr val="accent2">
                    <a:lumMod val="75000"/>
                  </a:schemeClr>
                </a:solidFill>
              </a:rPr>
              <a:t>交流分享</a:t>
            </a:r>
            <a:endParaRPr lang="en-US" altLang="zh-CN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遇到他人落水怎么办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18639" y="1122680"/>
            <a:ext cx="8896873" cy="5041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56945" y="1738630"/>
            <a:ext cx="592201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4400" b="1" cap="none" spc="0" dirty="0">
                <a:ln w="0">
                  <a:solidFill>
                    <a:sysClr val="windowText" lastClr="000000"/>
                  </a:solidFill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什么是溺水？</a:t>
            </a:r>
          </a:p>
        </p:txBody>
      </p:sp>
      <p:sp>
        <p:nvSpPr>
          <p:cNvPr id="4" name="矩形 3"/>
          <p:cNvSpPr/>
          <p:nvPr/>
        </p:nvSpPr>
        <p:spPr>
          <a:xfrm>
            <a:off x="956945" y="2805430"/>
            <a:ext cx="9876155" cy="21228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4400" dirty="0">
                <a:ln w="0">
                  <a:solidFill>
                    <a:sysClr val="windowText" lastClr="000000"/>
                  </a:solidFill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400" dirty="0">
                <a:ln w="0">
                  <a:solidFill>
                    <a:sysClr val="windowText" lastClr="000000"/>
                  </a:solidFill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溺水是指人淹没于水中，水充满呼吸道和肺泡引起缺氧窒息，使人体处于危急的状态，溺水严重时会导致死亡。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 txBox="1"/>
          <p:nvPr>
            <p:custDataLst>
              <p:tags r:id="rId1"/>
            </p:custDataLst>
          </p:nvPr>
        </p:nvSpPr>
        <p:spPr>
          <a:xfrm>
            <a:off x="791209" y="889635"/>
            <a:ext cx="10209415" cy="723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2000" tIns="36195" rIns="72000" bIns="36195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defRPr/>
            </a:pPr>
            <a:r>
              <a:rPr lang="zh-CN" altLang="en-US" sz="3600" spc="350" noProof="1">
                <a:ln w="3175">
                  <a:noFill/>
                  <a:prstDash val="dash"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制作防溺水宣传手抄报。</a:t>
            </a:r>
            <a:endParaRPr lang="en-US" altLang="zh-CN" sz="3600" spc="350" noProof="1">
              <a:ln w="3175">
                <a:noFill/>
                <a:prstDash val="dash"/>
              </a:ln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2970" y="2196465"/>
            <a:ext cx="5306060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8935" y="4047490"/>
            <a:ext cx="7840345" cy="2398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77060" y="1715135"/>
            <a:ext cx="2199640" cy="2235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38345" y="1715135"/>
            <a:ext cx="2312035" cy="2332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74535" y="2045335"/>
            <a:ext cx="2404745" cy="2251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57200" y="935246"/>
            <a:ext cx="1114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</a:rPr>
              <a:t>活动</a:t>
            </a:r>
            <a:r>
              <a:rPr lang="en-US" altLang="zh-CN" sz="4000" dirty="0">
                <a:solidFill>
                  <a:srgbClr val="FF0000"/>
                </a:solidFill>
              </a:rPr>
              <a:t>1</a:t>
            </a:r>
            <a:r>
              <a:rPr lang="zh-CN" altLang="en-US" sz="4000" dirty="0">
                <a:solidFill>
                  <a:srgbClr val="FF0000"/>
                </a:solidFill>
              </a:rPr>
              <a:t>：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小组讨论：我们身边有哪些水域，有什么危险。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44624" y="875044"/>
            <a:ext cx="89795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交流分享：身边的危险水域，危险有哪些。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519554" y="1861820"/>
            <a:ext cx="8538845" cy="4325620"/>
            <a:chOff x="1751" y="3727"/>
            <a:chExt cx="14922" cy="6862"/>
          </a:xfrm>
        </p:grpSpPr>
        <p:pic>
          <p:nvPicPr>
            <p:cNvPr id="42" name="图片 4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1751" y="3727"/>
              <a:ext cx="14922" cy="686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" name="组合 22"/>
            <p:cNvGrpSpPr/>
            <p:nvPr/>
          </p:nvGrpSpPr>
          <p:grpSpPr>
            <a:xfrm>
              <a:off x="7422" y="6552"/>
              <a:ext cx="8753" cy="2699"/>
              <a:chOff x="0" y="0"/>
              <a:chExt cx="3780950" cy="1714011"/>
            </a:xfrm>
          </p:grpSpPr>
          <p:grpSp>
            <p:nvGrpSpPr>
              <p:cNvPr id="18" name="组合 18"/>
              <p:cNvGrpSpPr/>
              <p:nvPr/>
            </p:nvGrpSpPr>
            <p:grpSpPr>
              <a:xfrm>
                <a:off x="1560355" y="685946"/>
                <a:ext cx="2220595" cy="1028065"/>
                <a:chOff x="1647074" y="566749"/>
                <a:chExt cx="2221317" cy="1029167"/>
              </a:xfrm>
            </p:grpSpPr>
            <p:cxnSp>
              <p:nvCxnSpPr>
                <p:cNvPr id="8" name="连接符: 肘形 8"/>
                <p:cNvCxnSpPr/>
                <p:nvPr/>
              </p:nvCxnSpPr>
              <p:spPr>
                <a:xfrm>
                  <a:off x="1647074" y="566749"/>
                  <a:ext cx="1398897" cy="593722"/>
                </a:xfrm>
                <a:prstGeom prst="bentConnector3">
                  <a:avLst/>
                </a:prstGeom>
                <a:ln w="38100">
                  <a:prstDash val="dash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文本框 14"/>
                <p:cNvSpPr txBox="1"/>
                <p:nvPr/>
              </p:nvSpPr>
              <p:spPr>
                <a:xfrm>
                  <a:off x="2997276" y="746444"/>
                  <a:ext cx="871115" cy="8494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noAutofit/>
                </a:bodyPr>
                <a:lstStyle/>
                <a:p>
                  <a:pPr algn="ctr">
                    <a:tabLst>
                      <a:tab pos="2882900" algn="l"/>
                    </a:tabLst>
                  </a:pPr>
                  <a:r>
                    <a:rPr lang="en-US" altLang="zh-CN" sz="2000" b="1" kern="100">
                      <a:solidFill>
                        <a:srgbClr val="000000"/>
                      </a:solidFill>
                      <a:effectLst>
                        <a:outerShdw blurRad="38100" dist="19050" dir="2700000" algn="tl">
                          <a:srgbClr val="000000">
                            <a:alpha val="40000"/>
                          </a:srgbClr>
                        </a:outerShdw>
                      </a:effectLst>
                      <a:latin typeface="+mn-ea"/>
                      <a:ea typeface="+mn-ea"/>
                      <a:cs typeface="Times New Roman" panose="02020603050405020304"/>
                      <a:sym typeface="Times New Roman" panose="02020603050405020304"/>
                    </a:rPr>
                    <a:t>不</a:t>
                  </a:r>
                  <a:r>
                    <a:rPr lang="zh-CN" altLang="en-US" sz="2000" b="1" kern="100">
                      <a:solidFill>
                        <a:srgbClr val="000000"/>
                      </a:solidFill>
                      <a:effectLst>
                        <a:outerShdw blurRad="38100" dist="19050" dir="2700000" algn="tl">
                          <a:srgbClr val="000000">
                            <a:alpha val="40000"/>
                          </a:srgbClr>
                        </a:outerShdw>
                      </a:effectLst>
                      <a:latin typeface="+mn-ea"/>
                      <a:ea typeface="+mn-ea"/>
                      <a:cs typeface="Times New Roman" panose="02020603050405020304"/>
                      <a:sym typeface="Times New Roman" panose="02020603050405020304"/>
                    </a:rPr>
                    <a:t>明</a:t>
                  </a:r>
                </a:p>
                <a:p>
                  <a:pPr algn="ctr">
                    <a:tabLst>
                      <a:tab pos="2882900" algn="l"/>
                    </a:tabLst>
                  </a:pPr>
                  <a:r>
                    <a:rPr lang="en-US" altLang="zh-CN" sz="2000" b="1" kern="100">
                      <a:solidFill>
                        <a:srgbClr val="000000"/>
                      </a:solidFill>
                      <a:effectLst>
                        <a:outerShdw blurRad="38100" dist="19050" dir="2700000" algn="tl">
                          <a:srgbClr val="000000">
                            <a:alpha val="40000"/>
                          </a:srgbClr>
                        </a:outerShdw>
                      </a:effectLst>
                      <a:latin typeface="+mn-ea"/>
                      <a:ea typeface="+mn-ea"/>
                      <a:cs typeface="Times New Roman" panose="02020603050405020304"/>
                      <a:sym typeface="Times New Roman" panose="02020603050405020304"/>
                    </a:rPr>
                    <a:t>冰面</a:t>
                  </a:r>
                </a:p>
              </p:txBody>
            </p:sp>
          </p:grpSp>
          <p:pic>
            <p:nvPicPr>
              <p:cNvPr id="20" name="图片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26877" t="-619" r="554" b="619"/>
              <a:stretch>
                <a:fillRect/>
              </a:stretch>
            </p:blipFill>
            <p:spPr>
              <a:xfrm>
                <a:off x="0" y="0"/>
                <a:ext cx="1607820" cy="1378585"/>
              </a:xfrm>
              <a:prstGeom prst="ellipse">
                <a:avLst/>
              </a:prstGeom>
              <a:noFill/>
              <a:ln w="28575" cap="flat" cmpd="sng" algn="ctr">
                <a:solidFill>
                  <a:srgbClr val="70AD47">
                    <a:lumMod val="75000"/>
                  </a:srgbClr>
                </a:solidFill>
                <a:prstDash val="dash"/>
                <a:round/>
                <a:headEnd type="none" w="med" len="med"/>
                <a:tailEnd type="none" w="med" len="med"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577340" y="922666"/>
            <a:ext cx="905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活动</a:t>
            </a:r>
            <a:r>
              <a:rPr lang="en-US" altLang="zh-CN" sz="4000" b="1" dirty="0">
                <a:solidFill>
                  <a:srgbClr val="FF0000"/>
                </a:solidFill>
              </a:rPr>
              <a:t>2</a:t>
            </a:r>
            <a:r>
              <a:rPr lang="zh-CN" altLang="en-US" sz="4000" dirty="0">
                <a:solidFill>
                  <a:srgbClr val="FF0000"/>
                </a:solidFill>
              </a:rPr>
              <a:t>：</a:t>
            </a:r>
            <a:r>
              <a:rPr lang="zh-CN" altLang="en-US" sz="4000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探究哪些情况容易导致溺水。</a:t>
            </a:r>
          </a:p>
        </p:txBody>
      </p:sp>
      <p:sp>
        <p:nvSpPr>
          <p:cNvPr id="13" name="矩形: 圆角 3">
            <a:extLst>
              <a:ext uri="{FF2B5EF4-FFF2-40B4-BE49-F238E27FC236}">
                <a16:creationId xmlns:a16="http://schemas.microsoft.com/office/drawing/2014/main" xmlns="" id="{D1A9E6B2-1D1B-4D2C-96C8-534B3F9AC241}"/>
              </a:ext>
            </a:extLst>
          </p:cNvPr>
          <p:cNvSpPr/>
          <p:nvPr/>
        </p:nvSpPr>
        <p:spPr>
          <a:xfrm>
            <a:off x="966153" y="2619744"/>
            <a:ext cx="10471467" cy="230663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marL="742950" indent="-285750"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2pPr>
            <a:lvl3pPr marL="1143000" indent="-228600"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3pPr>
            <a:lvl4pPr marL="1600200" indent="-228600"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4pPr>
            <a:lvl5pPr marL="2057400" indent="-228600"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rgbClr val="1D4E7F"/>
                </a:solidFill>
                <a:latin typeface="楷体" panose="02010609060101010101" pitchFamily="49" charset="-122"/>
                <a:ea typeface="宋体" panose="02010600030101010101" pitchFamily="2" charset="-122"/>
              </a:rPr>
              <a:t>合作要求：</a:t>
            </a:r>
            <a:endParaRPr lang="en-US" altLang="zh-CN" sz="2800" dirty="0">
              <a:solidFill>
                <a:srgbClr val="1D4E7F"/>
              </a:solidFill>
              <a:latin typeface="楷体" panose="02010609060101010101" pitchFamily="49" charset="-122"/>
              <a:ea typeface="宋体" panose="02010600030101010101" pitchFamily="2" charset="-122"/>
            </a:endParaRPr>
          </a:p>
          <a:p>
            <a:pPr algn="just" eaLnBrk="1" hangingPunct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1D4E7F"/>
                </a:solidFill>
                <a:latin typeface="楷体" panose="02010609060101010101" pitchFamily="49" charset="-122"/>
                <a:ea typeface="宋体" panose="02010600030101010101" pitchFamily="2" charset="-122"/>
              </a:rPr>
              <a:t>1.4</a:t>
            </a:r>
            <a:r>
              <a:rPr lang="zh-CN" altLang="en-US" sz="2400" dirty="0">
                <a:solidFill>
                  <a:srgbClr val="1D4E7F"/>
                </a:solidFill>
                <a:latin typeface="楷体" panose="02010609060101010101" pitchFamily="49" charset="-122"/>
                <a:ea typeface="宋体" panose="02010600030101010101" pitchFamily="2" charset="-122"/>
              </a:rPr>
              <a:t>人小组合作，讨论容易导致溺水的因素，可从自然、身体两方面思考。</a:t>
            </a:r>
            <a:endParaRPr lang="en-US" altLang="zh-CN" sz="2400" dirty="0">
              <a:solidFill>
                <a:srgbClr val="1D4E7F"/>
              </a:solidFill>
              <a:latin typeface="楷体" panose="02010609060101010101" pitchFamily="49" charset="-122"/>
              <a:ea typeface="宋体" panose="02010600030101010101" pitchFamily="2" charset="-122"/>
            </a:endParaRPr>
          </a:p>
          <a:p>
            <a:pPr algn="just" eaLnBrk="1" hangingPunct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1D4E7F"/>
                </a:solidFill>
                <a:latin typeface="楷体" panose="02010609060101010101" pitchFamily="49" charset="-122"/>
                <a:ea typeface="宋体" panose="02010600030101010101" pitchFamily="2" charset="-122"/>
              </a:rPr>
              <a:t>2.</a:t>
            </a:r>
            <a:r>
              <a:rPr lang="zh-CN" altLang="en-US" sz="2400" dirty="0">
                <a:solidFill>
                  <a:srgbClr val="1D4E7F"/>
                </a:solidFill>
                <a:latin typeface="楷体" panose="02010609060101010101" pitchFamily="49" charset="-122"/>
                <a:ea typeface="宋体" panose="02010600030101010101" pitchFamily="2" charset="-122"/>
              </a:rPr>
              <a:t>填写表格，注意写清楚你所列举的因素容易导致溺水的原因。</a:t>
            </a:r>
            <a:endParaRPr lang="en-US" altLang="zh-CN" sz="2400" dirty="0">
              <a:solidFill>
                <a:srgbClr val="1D4E7F"/>
              </a:solidFill>
              <a:latin typeface="楷体" panose="02010609060101010101" pitchFamily="49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557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1A2709F9-2AB8-49BB-A207-CDBA5B7C9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8053412"/>
              </p:ext>
            </p:extLst>
          </p:nvPr>
        </p:nvGraphicFramePr>
        <p:xfrm>
          <a:off x="875030" y="1563370"/>
          <a:ext cx="10775950" cy="4532278"/>
        </p:xfrm>
        <a:graphic>
          <a:graphicData uri="http://schemas.openxmlformats.org/drawingml/2006/table">
            <a:tbl>
              <a:tblPr/>
              <a:tblGrid>
                <a:gridCol w="2510325">
                  <a:extLst>
                    <a:ext uri="{9D8B030D-6E8A-4147-A177-3AD203B41FA5}">
                      <a16:colId xmlns:a16="http://schemas.microsoft.com/office/drawing/2014/main" xmlns="" val="722777543"/>
                    </a:ext>
                  </a:extLst>
                </a:gridCol>
                <a:gridCol w="4478485">
                  <a:extLst>
                    <a:ext uri="{9D8B030D-6E8A-4147-A177-3AD203B41FA5}">
                      <a16:colId xmlns:a16="http://schemas.microsoft.com/office/drawing/2014/main" xmlns="" val="2786447331"/>
                    </a:ext>
                  </a:extLst>
                </a:gridCol>
                <a:gridCol w="3787140">
                  <a:extLst>
                    <a:ext uri="{9D8B030D-6E8A-4147-A177-3AD203B41FA5}">
                      <a16:colId xmlns:a16="http://schemas.microsoft.com/office/drawing/2014/main" xmlns="" val="3813283705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维度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容易导致溺水的因素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rPr>
                        <a:t>原因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8457856"/>
                  </a:ext>
                </a:extLst>
              </a:tr>
              <a:tr h="20070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自然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3916209"/>
                  </a:ext>
                </a:extLst>
              </a:tr>
              <a:tr h="20070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身体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8203067"/>
                  </a:ext>
                </a:extLst>
              </a:tr>
            </a:tbl>
          </a:graphicData>
        </a:graphic>
      </p:graphicFrame>
      <p:sp>
        <p:nvSpPr>
          <p:cNvPr id="3" name="矩形: 圆角 3">
            <a:extLst>
              <a:ext uri="{FF2B5EF4-FFF2-40B4-BE49-F238E27FC236}">
                <a16:creationId xmlns:a16="http://schemas.microsoft.com/office/drawing/2014/main" xmlns="" id="{7D6C8D7A-1FE2-4D57-B35B-0F4F70B38C2F}"/>
              </a:ext>
            </a:extLst>
          </p:cNvPr>
          <p:cNvSpPr/>
          <p:nvPr/>
        </p:nvSpPr>
        <p:spPr>
          <a:xfrm>
            <a:off x="2603817" y="914083"/>
            <a:ext cx="6454111" cy="5870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marL="742950" indent="-285750"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2pPr>
            <a:lvl3pPr marL="1143000" indent="-228600"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3pPr>
            <a:lvl4pPr marL="1600200" indent="-228600"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4pPr>
            <a:lvl5pPr marL="2057400" indent="-228600"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66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None/>
            </a:pPr>
            <a:r>
              <a:rPr lang="zh-CN" altLang="en-US" sz="2400" u="sng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      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小学合作探究记录表</a:t>
            </a:r>
          </a:p>
        </p:txBody>
      </p:sp>
    </p:spTree>
    <p:extLst>
      <p:ext uri="{BB962C8B-B14F-4D97-AF65-F5344CB8AC3E}">
        <p14:creationId xmlns:p14="http://schemas.microsoft.com/office/powerpoint/2010/main" xmlns="" val="373620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91480" y="1652778"/>
            <a:ext cx="2235316" cy="707886"/>
          </a:xfrm>
          <a:prstGeom prst="rec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4000" dirty="0">
                <a:latin typeface="楷体" panose="02010609060101010101" pitchFamily="49" charset="-122"/>
                <a:ea typeface="楷体" panose="02010609060101010101" pitchFamily="49" charset="-122"/>
              </a:rPr>
              <a:t>自然因素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/>
          <a:srcRect b="20758"/>
          <a:stretch>
            <a:fillRect/>
          </a:stretch>
        </p:blipFill>
        <p:spPr>
          <a:xfrm>
            <a:off x="6439479" y="2584450"/>
            <a:ext cx="2501809" cy="25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/>
          <a:srcRect b="19477"/>
          <a:stretch>
            <a:fillRect/>
          </a:stretch>
        </p:blipFill>
        <p:spPr>
          <a:xfrm>
            <a:off x="9311010" y="2584450"/>
            <a:ext cx="2464430" cy="2520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3277" y="5430719"/>
            <a:ext cx="2235316" cy="89255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岸边湿滑，容易滑入水中。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628385" y="5514539"/>
            <a:ext cx="2235316" cy="89255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水草绵长，容易缠住手脚。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361689" y="5514539"/>
            <a:ext cx="2235316" cy="89255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河道淤泥松软，容易陷入泥沼。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094994" y="5514539"/>
            <a:ext cx="2680446" cy="89255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</a:rPr>
              <a:t>水下暗藏漩涡，容易把人卷走。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/>
          <a:srcRect b="21626"/>
          <a:stretch>
            <a:fillRect/>
          </a:stretch>
        </p:blipFill>
        <p:spPr>
          <a:xfrm>
            <a:off x="565670" y="2584450"/>
            <a:ext cx="2486936" cy="2520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/>
          <a:srcRect b="20902"/>
          <a:stretch>
            <a:fillRect/>
          </a:stretch>
        </p:blipFill>
        <p:spPr>
          <a:xfrm>
            <a:off x="3652216" y="2584450"/>
            <a:ext cx="2531081" cy="25200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922020" y="846466"/>
            <a:ext cx="905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交流展示小组探究结果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5" grpId="0" animBg="1"/>
      <p:bldP spid="16" grpId="0" animBg="1"/>
      <p:bldP spid="17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2470" y="1440180"/>
            <a:ext cx="711009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en-US" altLang="zh-CN" sz="4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8252" y="773218"/>
            <a:ext cx="10780395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实验验证</a:t>
            </a: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：用“恐龙”模拟人被渔网缠住的实验</a:t>
            </a:r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</a:t>
            </a:r>
            <a:endParaRPr lang="en-US" altLang="zh-CN" sz="3600" dirty="0" smtClean="0">
              <a:solidFill>
                <a:schemeClr val="accent4">
                  <a:lumMod val="20000"/>
                  <a:lumOff val="8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3600" dirty="0" smtClean="0">
              <a:solidFill>
                <a:schemeClr val="accent4">
                  <a:lumMod val="20000"/>
                  <a:lumOff val="8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3600" dirty="0" smtClean="0">
              <a:solidFill>
                <a:schemeClr val="accent4">
                  <a:lumMod val="20000"/>
                  <a:lumOff val="8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溺水原因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61155" y="1676400"/>
            <a:ext cx="9900355" cy="4905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2420" y="812800"/>
            <a:ext cx="267462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身体原因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699971" y="2153920"/>
            <a:ext cx="4735629" cy="3891280"/>
            <a:chOff x="5435566" y="2555788"/>
            <a:chExt cx="5652944" cy="3419579"/>
          </a:xfrm>
        </p:grpSpPr>
        <p:grpSp>
          <p:nvGrpSpPr>
            <p:cNvPr id="9" name="组合 8"/>
            <p:cNvGrpSpPr/>
            <p:nvPr/>
          </p:nvGrpSpPr>
          <p:grpSpPr>
            <a:xfrm>
              <a:off x="5614528" y="2555788"/>
              <a:ext cx="5473982" cy="3372023"/>
              <a:chOff x="5614528" y="2555788"/>
              <a:chExt cx="5473982" cy="3372023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614529" y="2555788"/>
                <a:ext cx="5473981" cy="3372023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614528" y="2555788"/>
                <a:ext cx="816751" cy="400523"/>
              </a:xfrm>
              <a:prstGeom prst="rect">
                <a:avLst/>
              </a:prstGeom>
            </p:spPr>
          </p:pic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5566" y="5651500"/>
              <a:ext cx="660434" cy="323867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5718997" y="1466769"/>
            <a:ext cx="6227011" cy="452431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1.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发生呛水后就手忙脚乱，不镇定；</a:t>
            </a:r>
          </a:p>
          <a:p>
            <a:pPr algn="just"/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2.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患病期间游泳；</a:t>
            </a:r>
          </a:p>
          <a:p>
            <a:pPr algn="just"/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3.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逞能潜水，时间过长或过频引起脑缺氧，出现头痛、头晕或休克现象；</a:t>
            </a:r>
          </a:p>
          <a:p>
            <a:pPr algn="just"/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4.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游泳中出现抽筋现象；</a:t>
            </a:r>
          </a:p>
          <a:p>
            <a:pPr algn="just"/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5.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游泳时间过长；</a:t>
            </a:r>
          </a:p>
          <a:p>
            <a:pPr algn="just"/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_INDEX" val="0"/>
  <p:tag name="KSO_WM_UNIT_PRESET_TEXT_LEN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OneParaText2_5*f*1"/>
  <p:tag name="KSO_WM_TEMPLATE_CATEGORY" val="OneParaText"/>
  <p:tag name="KSO_WM_TEMPLATE_INDEX" val="2"/>
  <p:tag name="KSO_WM_UNIT_LAYERLEVEL" val="1"/>
  <p:tag name="KSO_WM_TAG_VERSION" val="1.0"/>
  <p:tag name="KSO_WM_BEAUTIFY_FLAG" val="#wm#"/>
  <p:tag name="KSO_WM_UNIT_TEXTBOXSTYLE_GUID" val="{2cb52d9e-4ea0-47e3-a40a-bab05d3df539}"/>
  <p:tag name="KSO_WM_UNIT_TEXTBOXSTYLE_INDEX" val="5"/>
  <p:tag name="KSO_WM_UNIT_TEXTBOXSTYLE_TYPE" val="OneParaTitle"/>
</p:tagLst>
</file>

<file path=ppt/theme/theme1.xml><?xml version="1.0" encoding="utf-8"?>
<a:theme xmlns:a="http://schemas.openxmlformats.org/drawingml/2006/main" name="主题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204</TotalTime>
  <Words>628</Words>
  <Application>Microsoft Office PowerPoint</Application>
  <PresentationFormat>自定义</PresentationFormat>
  <Paragraphs>68</Paragraphs>
  <Slides>20</Slides>
  <Notes>2</Notes>
  <HiddenSlides>0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1" baseType="lpstr">
      <vt:lpstr>主题1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wang zhaoguang</dc:creator>
  <cp:lastModifiedBy>Administrator</cp:lastModifiedBy>
  <cp:revision>150</cp:revision>
  <dcterms:created xsi:type="dcterms:W3CDTF">2019-04-22T09:17:00Z</dcterms:created>
  <dcterms:modified xsi:type="dcterms:W3CDTF">2021-10-12T02:00:31Z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ICV">
    <vt:lpwstr>69D15CE2C5144A91B34A5405DF0A615F</vt:lpwstr>
  </property>
</Properties>
</file>